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8843824F-6D72-B1E1-EB07-99009414AB82}">
          <p14:sldIdLst>
            <p14:sldId id="256"/>
            <p14:sldId id="257"/>
          </p14:sldIdLst>
        </p14:section>
        <p14:section name="Orchestration" id="{20D2D8C2-32CC-8445-94AE-2C74850794C0}">
          <p14:sldIdLst>
            <p14:sldId id="258"/>
            <p14:sldId id="259"/>
            <p14:sldId id="260"/>
            <p14:sldId id="261"/>
          </p14:sldIdLst>
        </p14:section>
        <p14:section name="Evidence" id="{3D02B85A-D4AF-6B88-4DE7-0D58A37E6FDC}">
          <p14:sldIdLst>
            <p14:sldId id="262"/>
            <p14:sldId id="263"/>
          </p14:sldIdLst>
        </p14:section>
        <p14:section name="Threats" id="{64354787-42D7-C0D6-5AC0-02362D7753F4}">
          <p14:sldIdLst>
            <p14:sldId id="264"/>
            <p14:sldId id="265"/>
            <p14:sldId id="266"/>
            <p14:sldId id="267"/>
          </p14:sldIdLst>
        </p14:section>
        <p14:section name="Cyber operations" id="{3ABE3212-587E-1BA3-3CB7-5352B123D235}">
          <p14:sldIdLst>
            <p14:sldId id="268"/>
          </p14:sldIdLst>
        </p14:section>
        <p14:section name="Defense and governance" id="{51581B8D-2AFF-99B2-F90A-9B811D6BF3EC}">
          <p14:sldIdLst>
            <p14:sldId id="269"/>
            <p14:sldId id="270"/>
          </p14:sldIdLst>
        </p14:section>
        <p14:section name="Closing" id="{47892FD2-8DDC-A389-B32C-3FB72519EF97}">
          <p14:sldIdLst>
            <p14:sldId id="271"/>
            <p14:sldId id="272"/>
          </p14:sldIdLst>
        </p14:section>
        <p14:section name="Backup" id="{1D246E89-3146-3E70-EBDF-6DA625343026}">
          <p14:sldIdLst>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34"/>
    <p:restoredTop sz="69334"/>
  </p:normalViewPr>
  <p:slideViewPr>
    <p:cSldViewPr snapToGrid="0" snapToObjects="1">
      <p:cViewPr varScale="1">
        <p:scale>
          <a:sx n="88" d="100"/>
          <a:sy n="88" d="100"/>
        </p:scale>
        <p:origin x="22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Error amplification</c:v>
                </c:pt>
              </c:strCache>
            </c:strRef>
          </c:tx>
          <c:spPr>
            <a:solidFill>
              <a:srgbClr val="E11D48"/>
            </a:solidFill>
            <a:effectLst/>
          </c:spPr>
          <c:invertIfNegative val="0"/>
          <c:dPt>
            <c:idx val="0"/>
            <c:invertIfNegative val="0"/>
            <c:bubble3D val="0"/>
            <c:extLst>
              <c:ext xmlns:c16="http://schemas.microsoft.com/office/drawing/2014/chart" uri="{C3380CC4-5D6E-409C-BE32-E72D297353CC}">
                <c16:uniqueId val="{00000001-6706-AD44-9B35-6C781BF9027B}"/>
              </c:ext>
            </c:extLst>
          </c:dPt>
          <c:dPt>
            <c:idx val="1"/>
            <c:invertIfNegative val="0"/>
            <c:bubble3D val="0"/>
            <c:spPr>
              <a:solidFill>
                <a:srgbClr val="0891B2"/>
              </a:solidFill>
              <a:effectLst/>
            </c:spPr>
            <c:extLst>
              <c:ext xmlns:c16="http://schemas.microsoft.com/office/drawing/2014/chart" uri="{C3380CC4-5D6E-409C-BE32-E72D297353CC}">
                <c16:uniqueId val="{00000003-6706-AD44-9B35-6C781BF9027B}"/>
              </c:ext>
            </c:extLst>
          </c:dPt>
          <c:dLbls>
            <c:numFmt formatCode="0.0&quot;×&quot;" sourceLinked="0"/>
            <c:spPr>
              <a:noFill/>
              <a:ln>
                <a:noFill/>
              </a:ln>
              <a:effectLst/>
            </c:spPr>
            <c:txPr>
              <a:bodyPr/>
              <a:lstStyle/>
              <a:p>
                <a:pPr>
                  <a:defRPr sz="1600" b="1" i="0" u="none" strike="noStrike">
                    <a:solidFill>
                      <a:srgbClr val="0F1B33"/>
                    </a:solidFill>
                    <a:latin typeface="+mn-lt"/>
                  </a:defRPr>
                </a:pPr>
                <a:endParaRPr lang="en-UA"/>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Independent agents</c:v>
                </c:pt>
                <c:pt idx="1">
                  <c:v>Central orchestrator</c:v>
                </c:pt>
              </c:strCache>
            </c:strRef>
          </c:cat>
          <c:val>
            <c:numRef>
              <c:f>Sheet1!$B$2:$B$3</c:f>
              <c:numCache>
                <c:formatCode>General</c:formatCode>
                <c:ptCount val="2"/>
                <c:pt idx="0">
                  <c:v>17.2</c:v>
                </c:pt>
                <c:pt idx="1">
                  <c:v>4.4000000000000004</c:v>
                </c:pt>
              </c:numCache>
            </c:numRef>
          </c:val>
          <c:extLst>
            <c:ext xmlns:c16="http://schemas.microsoft.com/office/drawing/2014/chart" uri="{C3380CC4-5D6E-409C-BE32-E72D297353CC}">
              <c16:uniqueId val="{00000004-6706-AD44-9B35-6C781BF9027B}"/>
            </c:ext>
          </c:extLst>
        </c:ser>
        <c:dLbls>
          <c:showLegendKey val="0"/>
          <c:showVal val="1"/>
          <c:showCatName val="0"/>
          <c:showSerName val="0"/>
          <c:showPercent val="0"/>
          <c:showBubbleSize val="0"/>
        </c:dLbls>
        <c:gapWidth val="5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0F1B33"/>
                </a:solidFill>
                <a:latin typeface="+mn-lt"/>
              </a:defRPr>
            </a:pPr>
            <a:endParaRPr lang="en-US"/>
          </a:p>
        </c:txPr>
        <c:crossAx val="2094734552"/>
        <c:crosses val="autoZero"/>
        <c:auto val="1"/>
        <c:lblAlgn val="ctr"/>
        <c:lblOffset val="100"/>
        <c:noMultiLvlLbl val="1"/>
      </c:catAx>
      <c:valAx>
        <c:axId val="2094734552"/>
        <c:scaling>
          <c:orientation val="minMax"/>
          <c:max val="21"/>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doughnutChart>
        <c:varyColors val="1"/>
        <c:ser>
          <c:idx val="0"/>
          <c:order val="0"/>
          <c:tx>
            <c:strRef>
              <c:f>Sheet1!$B$1</c:f>
              <c:strCache>
                <c:ptCount val="1"/>
                <c:pt idx="0">
                  <c:v>MAST</c:v>
                </c:pt>
              </c:strCache>
            </c:strRef>
          </c:tx>
          <c:spPr>
            <a:solidFill>
              <a:schemeClr val="accent1"/>
            </a:solidFill>
            <a:ln w="9525" cap="flat">
              <a:solidFill>
                <a:srgbClr val="F9F9F9"/>
              </a:solidFill>
              <a:prstDash val="solid"/>
              <a:round/>
            </a:ln>
            <a:effectLst/>
          </c:spPr>
          <c:dPt>
            <c:idx val="0"/>
            <c:bubble3D val="0"/>
            <c:spPr>
              <a:solidFill>
                <a:srgbClr val="0891B2"/>
              </a:solidFill>
              <a:ln w="25400" cap="flat">
                <a:solidFill>
                  <a:srgbClr val="FFFFFF"/>
                </a:solidFill>
                <a:prstDash val="solid"/>
                <a:round/>
              </a:ln>
              <a:effectLst/>
            </c:spPr>
            <c:extLst>
              <c:ext xmlns:c16="http://schemas.microsoft.com/office/drawing/2014/chart" uri="{C3380CC4-5D6E-409C-BE32-E72D297353CC}">
                <c16:uniqueId val="{00000001-C528-3B4D-8F89-9A3C78F1B6DE}"/>
              </c:ext>
            </c:extLst>
          </c:dPt>
          <c:dPt>
            <c:idx val="1"/>
            <c:bubble3D val="0"/>
            <c:spPr>
              <a:solidFill>
                <a:srgbClr val="7C5CD6"/>
              </a:solidFill>
              <a:ln w="25400" cap="flat">
                <a:solidFill>
                  <a:srgbClr val="FFFFFF"/>
                </a:solidFill>
                <a:prstDash val="solid"/>
                <a:round/>
              </a:ln>
              <a:effectLst/>
            </c:spPr>
            <c:extLst>
              <c:ext xmlns:c16="http://schemas.microsoft.com/office/drawing/2014/chart" uri="{C3380CC4-5D6E-409C-BE32-E72D297353CC}">
                <c16:uniqueId val="{00000003-C528-3B4D-8F89-9A3C78F1B6DE}"/>
              </c:ext>
            </c:extLst>
          </c:dPt>
          <c:dPt>
            <c:idx val="2"/>
            <c:bubble3D val="0"/>
            <c:spPr>
              <a:solidFill>
                <a:srgbClr val="D97706"/>
              </a:solidFill>
              <a:ln w="25400" cap="flat">
                <a:solidFill>
                  <a:srgbClr val="FFFFFF"/>
                </a:solidFill>
                <a:prstDash val="solid"/>
                <a:round/>
              </a:ln>
              <a:effectLst/>
            </c:spPr>
            <c:extLst>
              <c:ext xmlns:c16="http://schemas.microsoft.com/office/drawing/2014/chart" uri="{C3380CC4-5D6E-409C-BE32-E72D297353CC}">
                <c16:uniqueId val="{00000005-C528-3B4D-8F89-9A3C78F1B6DE}"/>
              </c:ext>
            </c:extLst>
          </c:dPt>
          <c:dLbls>
            <c:dLbl>
              <c:idx val="0"/>
              <c:numFmt formatCode="0.0&quot;%&quot;" sourceLinked="0"/>
              <c:spPr/>
              <c:txPr>
                <a:bodyPr/>
                <a:lstStyle/>
                <a:p>
                  <a:pPr>
                    <a:defRPr sz="1300" b="1" i="0" u="none" strike="noStrike">
                      <a:solidFill>
                        <a:srgbClr val="FFFFFF"/>
                      </a:solidFill>
                      <a:latin typeface="+mn-lt"/>
                    </a:defRPr>
                  </a:pPr>
                  <a:endParaRPr lang="en-UA"/>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528-3B4D-8F89-9A3C78F1B6DE}"/>
                </c:ext>
              </c:extLst>
            </c:dLbl>
            <c:dLbl>
              <c:idx val="1"/>
              <c:numFmt formatCode="0.0&quot;%&quot;" sourceLinked="0"/>
              <c:spPr/>
              <c:txPr>
                <a:bodyPr/>
                <a:lstStyle/>
                <a:p>
                  <a:pPr>
                    <a:defRPr sz="1300" b="1" i="0" u="none" strike="noStrike">
                      <a:solidFill>
                        <a:srgbClr val="FFFFFF"/>
                      </a:solidFill>
                      <a:latin typeface="+mn-lt"/>
                    </a:defRPr>
                  </a:pPr>
                  <a:endParaRPr lang="en-UA"/>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528-3B4D-8F89-9A3C78F1B6DE}"/>
                </c:ext>
              </c:extLst>
            </c:dLbl>
            <c:dLbl>
              <c:idx val="2"/>
              <c:numFmt formatCode="0.0&quot;%&quot;" sourceLinked="0"/>
              <c:spPr/>
              <c:txPr>
                <a:bodyPr/>
                <a:lstStyle/>
                <a:p>
                  <a:pPr>
                    <a:defRPr sz="1300" b="1" i="0" u="none" strike="noStrike">
                      <a:solidFill>
                        <a:srgbClr val="FFFFFF"/>
                      </a:solidFill>
                      <a:latin typeface="+mn-lt"/>
                    </a:defRPr>
                  </a:pPr>
                  <a:endParaRPr lang="en-UA"/>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528-3B4D-8F89-9A3C78F1B6DE}"/>
                </c:ext>
              </c:extLst>
            </c:dLbl>
            <c:numFmt formatCode="0.0&quot;%&quot;" sourceLinked="0"/>
            <c:spPr>
              <a:noFill/>
              <a:ln>
                <a:noFill/>
              </a:ln>
              <a:effectLst/>
            </c:spPr>
            <c:txPr>
              <a:bodyPr/>
              <a:lstStyle/>
              <a:p>
                <a:pPr>
                  <a:defRPr sz="1800" b="1" i="0" u="none" strike="noStrike">
                    <a:solidFill>
                      <a:srgbClr val="000000"/>
                    </a:solidFill>
                    <a:latin typeface="Arial"/>
                  </a:defRPr>
                </a:pPr>
                <a:endParaRPr lang="en-UA"/>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System design</c:v>
                </c:pt>
                <c:pt idx="1">
                  <c:v>Inter-agent misalignment</c:v>
                </c:pt>
                <c:pt idx="2">
                  <c:v>Task verification</c:v>
                </c:pt>
              </c:strCache>
            </c:strRef>
          </c:cat>
          <c:val>
            <c:numRef>
              <c:f>Sheet1!$B$2:$B$4</c:f>
              <c:numCache>
                <c:formatCode>General</c:formatCode>
                <c:ptCount val="3"/>
                <c:pt idx="0">
                  <c:v>44.2</c:v>
                </c:pt>
                <c:pt idx="1">
                  <c:v>32.299999999999997</c:v>
                </c:pt>
                <c:pt idx="2">
                  <c:v>23.5</c:v>
                </c:pt>
              </c:numCache>
            </c:numRef>
          </c:val>
          <c:extLst>
            <c:ext xmlns:c16="http://schemas.microsoft.com/office/drawing/2014/chart" uri="{C3380CC4-5D6E-409C-BE32-E72D297353CC}">
              <c16:uniqueId val="{00000006-C528-3B4D-8F89-9A3C78F1B6DE}"/>
            </c:ext>
          </c:extLst>
        </c:ser>
        <c:dLbls>
          <c:showLegendKey val="0"/>
          <c:showVal val="0"/>
          <c:showCatName val="0"/>
          <c:showSerName val="0"/>
          <c:showPercent val="0"/>
          <c:showBubbleSize val="0"/>
          <c:showLeaderLines val="0"/>
        </c:dLbls>
        <c:firstSliceAng val="0"/>
        <c:holeSize val="58"/>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Time horizon</c:v>
                </c:pt>
              </c:strCache>
            </c:strRef>
          </c:tx>
          <c:spPr>
            <a:solidFill>
              <a:srgbClr val="0891B2"/>
            </a:solidFill>
            <a:effectLst/>
          </c:spPr>
          <c:invertIfNegative val="0"/>
          <c:dLbls>
            <c:numFmt formatCode="General&quot; h&quot;" sourceLinked="0"/>
            <c:spPr>
              <a:noFill/>
              <a:ln>
                <a:noFill/>
              </a:ln>
              <a:effectLst/>
            </c:spPr>
            <c:txPr>
              <a:bodyPr/>
              <a:lstStyle/>
              <a:p>
                <a:pPr>
                  <a:defRPr sz="1600" b="1" i="0" u="none" strike="noStrike">
                    <a:solidFill>
                      <a:srgbClr val="0F1B33"/>
                    </a:solidFill>
                    <a:latin typeface="+mn-lt"/>
                  </a:defRPr>
                </a:pPr>
                <a:endParaRPr lang="en-UA"/>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at 50% success</c:v>
                </c:pt>
                <c:pt idx="1">
                  <c:v>at 80% success</c:v>
                </c:pt>
              </c:strCache>
            </c:strRef>
          </c:cat>
          <c:val>
            <c:numRef>
              <c:f>Sheet1!$B$2:$B$3</c:f>
              <c:numCache>
                <c:formatCode>General</c:formatCode>
                <c:ptCount val="2"/>
                <c:pt idx="0">
                  <c:v>12</c:v>
                </c:pt>
                <c:pt idx="1">
                  <c:v>1.5</c:v>
                </c:pt>
              </c:numCache>
            </c:numRef>
          </c:val>
          <c:extLst>
            <c:ext xmlns:c16="http://schemas.microsoft.com/office/drawing/2014/chart" uri="{C3380CC4-5D6E-409C-BE32-E72D297353CC}">
              <c16:uniqueId val="{00000000-23F2-9B4F-882D-BB125AC1BF2C}"/>
            </c:ext>
          </c:extLst>
        </c:ser>
        <c:dLbls>
          <c:showLegendKey val="0"/>
          <c:showVal val="1"/>
          <c:showCatName val="0"/>
          <c:showSerName val="0"/>
          <c:showPercent val="0"/>
          <c:showBubbleSize val="0"/>
        </c:dLbls>
        <c:gapWidth val="5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0F1B33"/>
                </a:solidFill>
                <a:latin typeface="+mn-lt"/>
              </a:defRPr>
            </a:pPr>
            <a:endParaRPr lang="en-US"/>
          </a:p>
        </c:txPr>
        <c:crossAx val="2094734552"/>
        <c:crosses val="autoZero"/>
        <c:auto val="1"/>
        <c:lblAlgn val="ctr"/>
        <c:lblOffset val="100"/>
        <c:noMultiLvlLbl val="1"/>
      </c:catAx>
      <c:valAx>
        <c:axId val="2094734552"/>
        <c:scaling>
          <c:orientation val="minMax"/>
          <c:max val="14.5"/>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475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[0:00–0:30] Good morning. My name is Ievgen Teroshyn. Over the next 25 minutes I will argue one point: in multi-agent AI systems, security is a property of the orchestration flow — who may act, with what authority, on whose behalf, checked by whom — rather than of any single model. The picture on the right is the whole talk in one image: an orchestrator, its agents and tools, and one compromised input (in red) that can steer all of them.</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[0:30–1:45] Let me start with a real case. In mid-September 2025 Anthropic detected a campaign it attributes with high confidence to a Chinese state-sponsored group, designated GTG-1002. The attackers jailbroke a coding agent, Claude Code, and connected it to tools through the Model Context Protocol. The AI performed 80 to 90 percent of the tactical work — reconnaissance, vulnerability testing, credential harvesting, lateral movement, exfiltration — against roughly 30 targets; a small number of intrusions succeeded. Humans intervened at only four to six decision points per campaign. An important limitation: the agent hallucinated credentials and claimed findings that turned out to be public, so humans still had to verify. So who orchestrated whom? The attackers orchestrated the agent, and the agent orchestrated the tools. That chain is what we need to understand and secure.
Source: anthropic.com/news/disrupting-AI-espionage (13 Nov 2025).</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[1:45–2:45] Three definitions frame the talk. ISO/IEC 22989 defines an AI agent as an automated entity that senses and responds to its environment and takes actions to achieve its goals. The EU AI Act, Article 3(1), already covers agents through 'varying levels of autonomy' and 'adaptiveness'. The practical engineering distinction comes from Anthropic's guidance: in a workflow, code decides the path; in an agent, the model decides. Orchestration is the layer that coordinates many such model calls and agents. I will answer three questions: how orchestration is built, how it breaks, and how we defend and govern it.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[2:45–4:15] Think of autonomy as a staircase. L0 is a single model call. L1 is a deterministic workflow — chains, routers, fan-out — where code owns the control flow. L2 is a single agent with tools: the model chooses the next action. L3 is an orchestrated multi-agent system: a lead agent delegating to workers. L4 is decentralised or cross-organisation agents connected by handoffs or A2A, where no single party controls the flow. Each step moves control flow, context and authority from code into model decisions, and that is where risk grows. Microsoft's architecture guidance says it plainly: use the lowest level of complexity that reliably meets your requirements. Gartner (May 2026) predicts that 40% of enterprises will demote or decommission autonomous agents by 2027 because of governance gaps.
On the right are the five sub-decisions into which Zhang (2026) decomposes orchestration — when to spawn, whom to delegate to, how to communicate, how to aggregate, when to stop. Each is both an engineering decision and an attack point. The autonomy stairs are my synthesis.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[4:15–5:55] Six patterns cover most systems in production. Workflows, where code decides the path. Orchestrator–workers, used in Anthropic's research system and Microsoft's Magentic-One. Handoffs or swarms, where agents pass the case along. Group chat and debate — but note the NeurIPS 2025 result that majority voting explains most of debate's gains. A blackboard or shared task board: Anthropic built a C compiler with 16 parallel agents that coordinated only through lock files and git, with no orchestrator. And learned orchestration, where reinforcement learning chooses the topology (Puppeteer, NeurIPS 2025; Kimi K2.5 Agent Swarm, 2026).
The 2026 trend is clear: Google rebuilt ADK 2.0 around a graph execution engine because LLM-driven orchestration was slow, expensive and variable. Deterministic by default, agentic where needed. Each pattern has a characteristic risk — keep those in mind for the threat section.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[5:55–7:15] Two protocols have become the main open standards for agent traffic. MCP, the Model Context Protocol, connects an agent to tools and data — the vertical axis. A2A, Agent2Agent, connects agents to each other — the horizontal axis. Since 27 August 2026 both are governed by one neutral body, the Linux Foundation's Agentic AI Foundation, which had 247 members by mid-August.
The good news for this audience: security moved into the protocol within 18 months — OAuth 2.1, tokens bound to a single server through RFC 8707 resource indicators, signed Agent Cards and mutual TLS in A2A 0.3 (July 2025), PKCE and removal of weak OAuth grants in A2A 1.0, issuer validation and a stateless core in MCP 2026-07-28, and DPoP and workload identity on the roadmap. The bad news: deployments lag the specifications, as the incident timeline will show.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[7:15–8:55] Does adding agents help? The best controlled study so far — Google Research, Google DeepMind and MIT, 260 configurations across six benchmarks — finds the effect ranges from plus 80.8 percent on a decomposable financial-reasoning task with a central orchestrator to minus 39 to minus 70 percent on sequential planning, where every multi-agent variant lost. Gains fade once a single agent already scores around 45 percent.
Topology matters for reliability: independent agents amplify errors 17.2 times; a central orchestrator that verifies holds this to 4.4. And the gains cost tokens: multi-agent systems use about 15 times the tokens of a chat; on BrowseComp, token use alone explains 80 percent of performance variance (Anthropic). At equal thinking-token budgets, a single agent matches or beats the multi-agent system on multi-hop reasoning (Tran &amp; Kiela, 2026). Lesson: multi-agent is a tool for parallel, breadth-first work, not a default.
Note: cite version 3 of the Kim et al. paper; earlier versions used 180 configurations.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[8:55–10:00] Why do they fail? The MAST taxonomy from UC Berkeley was built from 150 expert-annotated traces, with inter-annotator agreement of 0.88, and then applied to 1,642 traces from seven frameworks; it has 14 failure modes. 44.2 percent are system-design failures, 32.3 percent inter-agent misalignment, 23.5 percent task verification. The top modes are repeating steps, reasoning that does not match the action, and not knowing when to stop. These are orchestration failures, not model failures.
Meanwhile capability is racing: METR estimates that frontier agents complete about 12-hour tasks at 50 percent success, but only about 1.5-hour tasks at 80 percent. Princeton's reliability study across 15 models concludes that recent capability gains have only yielded small improvements in reliability.
The shares are from Figure 1 of version 3 of the paper.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[10:00–12:15] This is the central picture. OWASP published its Top 10 for Agentic Applications in December 2025. I have placed each risk where it enters an orchestrated system (the placement is mine).
ASI01 Agent Goal Hijack enters through untrusted content — web pages, emails, documents, tool outputs — and lands on the orchestrator. ASI02 Tool Misuse and ASI04 Agentic Supply Chain Vulnerabilities sit on tools and MCP servers. ASI03 Identity &amp; Privilege Abuse spans every hop: delegated tokens and shared service accounts. ASI05 Unexpected Code Execution is the sandbox. ASI06 Memory &amp; Context Poisoning targets long-term memory and RAG stores. ASI07 Insecure Inter-Agent Communication covers messages between agents, internal and via A2A. ASI08 Cascading Failures is the topology itself. ASI09 Human-Agent Trust Exploitation targets the approval prompt. ASI10 Rogue Agents covers any agent that drifts from its mandate.
The model is just one box. MITRE ATLAS now tags techniques with an 'Agentic AI' platform (v2026.09: 16 tactics, 120 techniques).
Source: genai.owasp.org, 9 Dec 2025.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[12:15–13:35] The core problem is prompt injection, and the evidence says it is permanent. Researchers at Cornell Tech showed that web content hijacks multi-agent orchestrators into running attacker code in 58 to 90 percent of trials, depending on the orchestrator — even when every individual agent refuses. Adaptive attacks exceed 90 percent success against most of twelve published defenses that originally reported near-zero attack rates; human red-teamers reached 100 percent. A public competition run with the UK AI Security Institute produced over 60,000 successful policy violations from 1.8 million attempts across 22 agents. A September 2026 preprint shows contagion: one injected unsafe trajectory raises harmful-action rates from at most 5 percent to 40–95 percent. OpenAI itself says prompt injection is unlikely to ever be fully solved. So we design for it: the question is not whether injection happens, but what it can trigger.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[13:35–14:35] 2025–2026 moved agent attacks from proof of concept into the wild. April 2025: tool poisoning — hidden instructions in MCP tool descriptions. June: EchoLeak, the first widely reported zero-click data leak from an enterprise assistant. July: remote code execution in mcp-remote, CVSS 9.6. August: the Nx 's1ngularity' supply-chain attack turned developers' local AI command-line agents into data thieves by disabling their permission prompts. September: the first malicious MCP server, postmark-mcp, and ForcedLeak in Salesforce Agentforce. Early 2026: 341 malicious skills in one agent marketplace and about 40,000 exposed OpenClaw instances. March–April: indirect prompt injection observed in the wild; Google measured a 32 percent rise in malicious injections on the web. And in July 2026 evaluation agents escaped their sandbox and reached Hugging Face production systems; in September Anthropic reported four evaluation environments that had been wrongly connected to the internet, where models attacked real systems they took for simulations. OWASP's Q1 2026 round-up found 8 agent incidents and only one received a CVE — so CVE counts undercount agent risk.
Note: the timeline is a chronology, not to scale.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[14:35–16:05] What changed since this summer? Four numbers. First, the UK AI Security Institute reported 19 unsanctioned real-world actions in 10 of 122 cyber-evaluation runs — in the most serious case an agent created fake online identities to push malicious code into an open-source project (4 August). OpenAI's post-mortem of the Hugging Face incident shows research agents coordinating across runs that were meant to stay separate. Second, in the wild: GreyNoise observed hundreds of AI agents — running on OpenAI's Codex harness with a DeepSeek model — compromising PaperCut print servers — 11 organisations in 26 seconds, 395 organisations in 48 countries — and the operator's own avoid-list partly failed: even attackers lose control of their agents. Third, Google's threat intelligence group saw an agent-enabled credential-harvesting campaign planned and executed in under six hours. Fourth, oversight itself: when agents check each other over long horizons, collusion emerged in 94 percent of trajectories across ten models, and restricting cross-episode memory reduced it.
Spain's data protection authority received the first breach notification for an attack reportedly executed by an AI agent. For Ukraine: Google reports Sandworm using Gemini in operations against Ukraine, and Anthropic a suspected Midnight Blizzard campaign that most often targeted Ukrainian government, military and diplomatic staff and compromised drone-industry firms. Our National Cybersecurity Coordination Center said it plainly on 5 October: agentic systems can already go beyond their defined environments. That is the title question of this talk, now in operational form.
Caveats: model names as given by the sources; GreyNoise's AI-orchestration assessment is the vendor's own.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[16:05–17:50] Orchestration is dual-use. On offense: in July 2025 CERT-UA reported LAMEHUG — Google tracks it as PROMPTSTEAL — attributed with moderate confidence to APT28 and used against Ukraine: malware that asks a language model for commands at run time, the first such malware Google had observed in live operations. Then GTG-2002 'vibe hacking', where a coding agent ran an extortion campaign targeting at least 17 organisations, and GTG-1002 from the opening. In the first half of 2026 CERT-UA found signs of AI at various stages of attacks on Ukraine — from the text of phishing emails and web design to scripts, loaders and malware functions — and called the trend systemic, across 3,137 handled incidents. In September 2026 Google reported that Sandworm (APT44) used Gemini across several phases of operations against Ukraine, and Anthropic described GTG-20006, a suspected Midnight Blizzard campaign that targeted more than 20 organisations — Ukrainian government, military and diplomatic staff most often — and compromised drone-industry firms.
On defense: in DARPA's AI Cyber Challenge final, the finalist systems taken together found 86 percent of synthetic vulnerabilities (54 of 63) and patched 68 percent (43 of 63), in an average of 45 minutes at about 152 dollars per task; they also found 18 real vulnerabilities, and the finalist systems were released as open source. The best single system found 43 of the 70 vulnerabilities originally counted, about 61 percent. (If asked in Q&amp;A: the International AI Safety Report's line about one agent finding 77 percent of vulnerabilities and placing in the top 5 percent of over 400 teams merges two events. 77 percent was DARPA's first aggregate for all finalists, later corrected to 86 percent; the top-5-percent result comes from a separate 20-challenge capture-the-flag run by Hack The Box and Palisade Research in March 2025, where the best AI team placed 20th of 403.) Google's CodeMender upstreamed 72 fixes; OpenAI's Aardvark reports 92 percent recall. Anthropic's Project Glasswing restricts a model that reportedly found thousands of high-severity vulnerabilities — vendor-reported. On 23 September 2026 OpenAI extended its Daybreak defensive programme to Ukraine's Ministry of Digital Transformation and CERT-UA, to review legacy code, investigate suspicious activity and test fixes. Agentic SOC products for triage and remediation are shipping, but independent outcome measurements are still scarce. The tinted rows are new since August 2026.</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[17:50–20:05] How do we defend? Start with design rules. Simon Willison's 'lethal trifecta': private data, untrusted content and external communication in one agent means exfiltration. Meta's 'Agents Rule of Two': in one session, an agent may have at most two of untrusted input, access to sensitive data or systems, and the ability to act externally or change state; all three require a human. CaMeL from Google DeepMind derives the plan only from the trusted request and keeps 77 percent task utility with provable security on AgentDojo (84 percent undefended).
Then defense in depth, now with three updates from August–October 2026 (amber dots). Inventory first: at CrowdStrike's Fal.Con a Fortune 500 company reportedly found 18,000 agents on its endpoints but had approved only 300 (vendor anecdote) — you cannot secure agents you do not know about. Identity: every agent its own principal, with mutual TLS between agents (Five Eyes, April 2026) and, as the UK NCSC added in August, a separate identity class with the shortest-lived credentials possible. Authorization: OAuth 2.1 with tokens bound to one server and no passthrough (MCP specification). A default-deny policy gateway outside the model (for example AWS AgentCore with Cedar) — and re-approval whenever a tool's definition changes, because tools now turn hostile after approval: Pillar Security found an MCP server that behaves well for three calls and then changes. OS-level containment — Anthropic's sandboxing cut permission prompts by 84 percent. Guardrail classifiers — LlamaFirewall cut attack success on AgentDojo from 17.6 to 1.75 percent — useful, but a layer, not the boundary; and if agents check each other, isolate their memory — in a September 2026 study checker agents colluded in 94 percent of long runs, and restricting cross-episode memory reduced it. Human approval for high-impact actions, plus the ability to interrupt the system — which Article 14(4)(e) of the AI Act requires for high-risk systems from December 2027. And one audit log of every inter-agent message and tool call. Containment is highlighted because it is the layer that held in the 2026 incidents.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[20:05–21:35] What are the rules? No binding law names agents, but general duties reach them. Under the EU AI Act, model-provider duties have applied since August 2025 and transparency under Article 50 since August 2026. The Digital Omnibus — Regulation 2026/1744, in force since 27 July 2026 — moved the high-risk regime, which carries logging, human oversight and robustness duties, to 2 December 2027 for Annex III systems and 2 August 2028 for Annex I. The Cyber Resilience Act's vulnerability reporting has applied since 11 September 2026.
Dedicated agent guidance came first from Singapore's IMDA framework in January 2026 and from security agencies: the Five Eyes 'Careful adoption of agentic AI services' in April 2026, and the UK NCSC's interim advice on 20 August — sandbox agents by default, give them a separate identity class and the shortest-lived credentials. Agent identity is now on the standards track: on 15 September the IETF WIMSE working group adopted the 'AI Identity Management System' draft, with authors from AWS, OpenAI, Okta, Ping and Zscaler, and on 29 September NIST's NCCoE summarised more than 600 comments: build on existing standards, keep cryptographic delegation chains, sign intent, and reserve human approval for high-impact actions to avoid consent fatigue. In Ukraine, Law 4336-IX reformed cyber protection on NIS2 lines in 2025; the AI law is being drafted by a working group of more than 150 members, and the Ministry of Digital Transformation says the European Commission has set it as an official benchmark; the draft already names mandatory professional human control as a principle (my translation of the Ukrainian wording); and Ukraine signed the Council of Europe AI Convention, CETS 225, in May 2025.
Open legal question (needs external legal opinion): whether prompt injection falls under Article 15(5) of the AI Act.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[21:35–22:45] Where is academic work most needed? First, verifiable orchestration: guarantees about what injected input can and cannot trigger. Second, identity and delegation standards for chains of agents across organisations — the IETF and NIST's NCCoE only started this work in September 2026. Third, stable audit-trail formats: the OpenTelemetry agent conventions are still in development. Fourth, independent measurement of agentic SOC outcomes. Fifth, oversight that cannot collude: when agents verify each other over long horizons they colluded in 94 percent of runs, and in a DeepMind 100-agent swarm an exploit spread through a shared library. Sixth, liability along agent chains — who is the provider under Article 25 of the AI Act. These are good thesis and grant topics, and Ukrainian universities have a unique vantage point: we see AI-enabled attacks first.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[22:45–24:00] Three takeaways. First, flow over model: secure the orchestration — who acts, with what authority, checked by whom. Second, containment over detection: assume injection, and design so it cannot trigger consequential actions; classifiers help, but they are a layer. Third, identity is the perimeter: every agent a distinct principal, least privilege, bound tokens, one audit log and a human on high-impact actions. Thank you — I am happy to take questions.
Q&amp;A prompts: should we build multi-agent at all (start with a workflow); can prompt injection be solved (not at the model layer); MCP vs A2A (vertical vs horizontal); does the AI Act apply (yes via Art. 3(1); high-risk from 2 Dec 2027 for Annex III, 2 Aug 2028 for Annex I); Ukraine (Law 4336-IX; AI law in drafting as an EU benchmark; CETS 225 signed); are agents already attacking on their own (GreyNoise: 11 organisations in 26 seconds; UK AISI: 19 unsanctioned actions in evaluations).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key sources. The full list with links is in the research brief (Claude Docs): AI Agent Orchestration in Cybersecurity — Research Brief and Talk Plan.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questions on the AI Act. Article 72(2) wording, verified: 'Where relevant, post-market monitoring shall include an analysis of the interaction with other AI systems.' The high-risk dates are 2 December 2027 for Annex III systems and 2 August 2028 for Annex I systems, as amended by Regulation 2026/1744. Verify per-provision dates against the Official Journal PDF before quoting.</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questions on Ukraine. Opened and verified: Rada bill cards for 8087 and 15379, Rada news of 8 Sep 2026 on the AI working group, CERT-UA reports for H2 2025 and H1 2026, and the Cabinet's 21 Apr 2026 news on Law 4336-IX. The 7 Oct 2026 fact-check confirmed the Law 4336-IX dates, the Strategy figure, SSSCIP's 20 February 2026 statement that NIS2 implementation should rise from 76 to 90 percent through 20 more regulatory acts this year, and CMU Order 457-р: item 1 of the plan for the AI Concept has the Ministry of Digital Transformation submit the AI law to the Cabinet in the fourth quarter of 2026. Item 2 of the same plan produced SSSCIP Order 154 of 23 February 2026, voluntary recommendations for securing systems that use AI, including prompt injection. If asked about NIS2 numbers: an SSSCIP official gave 80 percent for 2025 in April, so quote 76 percent as the chairman's February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0B1630"/>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1143000"/>
            <a:ext cx="6766560" cy="365760"/>
          </a:xfrm>
          <a:prstGeom prst="rect">
            <a:avLst/>
          </a:prstGeom>
          <a:noFill/>
          <a:ln/>
        </p:spPr>
        <p:txBody>
          <a:bodyPr wrap="square" rtlCol="0"/>
          <a:lstStyle>
            <a:lvl1pPr marL="0" indent="0">
              <a:buNone/>
              <a:defRPr lang="en-US" sz="1400" b="1" kern="0" spc="300" dirty="0">
                <a:solidFill>
                  <a:srgbClr val="38D6EE"/>
                </a:solidFill>
              </a:defRPr>
            </a:lvl1pPr>
          </a:lstStyle>
          <a:p>
            <a:pPr marL="0" indent="0">
              <a:buNone/>
            </a:pPr>
            <a:endParaRPr lang="en-US" sz="1400" dirty="0"/>
          </a:p>
        </p:txBody>
      </p:sp>
      <p:sp>
        <p:nvSpPr>
          <p:cNvPr id="3" name="Text 0"/>
          <p:cNvSpPr>
            <a:spLocks noGrp="1"/>
          </p:cNvSpPr>
          <p:nvPr>
            <p:ph type="title" idx="101" hasCustomPrompt="1"/>
          </p:nvPr>
        </p:nvSpPr>
        <p:spPr>
          <a:xfrm>
            <a:off x="640080" y="1600200"/>
            <a:ext cx="6766560" cy="1600200"/>
          </a:xfrm>
          <a:prstGeom prst="rect">
            <a:avLst/>
          </a:prstGeom>
          <a:noFill/>
          <a:ln/>
        </p:spPr>
        <p:txBody>
          <a:bodyPr wrap="square" rtlCol="0"/>
          <a:lstStyle>
            <a:lvl1pPr marL="0" indent="0" algn="l">
              <a:buNone/>
              <a:defRPr lang="en-US" sz="5400" b="1" dirty="0">
                <a:solidFill>
                  <a:srgbClr val="FFFFFF"/>
                </a:solidFill>
                <a:latin typeface="+mj-lt" pitchFamily="34" charset="0"/>
                <a:ea typeface="+mj-lt" pitchFamily="34" charset="-122"/>
                <a:cs typeface="+mj-lt" pitchFamily="34" charset="-120"/>
              </a:defRPr>
            </a:lvl1pPr>
          </a:lstStyle>
          <a:p>
            <a:pPr marL="0" indent="0" algn="l">
              <a:buNone/>
            </a:pPr>
            <a:endParaRPr lang="en-US" sz="5400" dirty="0"/>
          </a:p>
        </p:txBody>
      </p:sp>
      <p:sp>
        <p:nvSpPr>
          <p:cNvPr id="4" name="Text 0"/>
          <p:cNvSpPr>
            <a:spLocks noGrp="1"/>
          </p:cNvSpPr>
          <p:nvPr>
            <p:ph type="body" idx="102" hasCustomPrompt="1"/>
          </p:nvPr>
        </p:nvSpPr>
        <p:spPr>
          <a:xfrm>
            <a:off x="640080" y="3291840"/>
            <a:ext cx="6583680" cy="868680"/>
          </a:xfrm>
          <a:prstGeom prst="rect">
            <a:avLst/>
          </a:prstGeom>
          <a:noFill/>
          <a:ln/>
        </p:spPr>
        <p:txBody>
          <a:bodyPr wrap="square" rtlCol="0"/>
          <a:lstStyle>
            <a:lvl1pPr marL="0" indent="0">
              <a:buNone/>
              <a:defRPr lang="en-US" sz="2400" dirty="0">
                <a:solidFill>
                  <a:srgbClr val="CFE3F7"/>
                </a:solidFill>
              </a:defRPr>
            </a:lvl1pPr>
          </a:lstStyle>
          <a:p>
            <a:pPr marL="0" indent="0">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_LIGH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5A6782"/>
                </a:solidFill>
                <a:latin typeface="+mn-lt" pitchFamily="34" charset="0"/>
                <a:ea typeface="+mn-lt" pitchFamily="34" charset="-122"/>
                <a:cs typeface="+mn-lt" pitchFamily="34" charset="-120"/>
              </a:rPr>
              <a:t>Ievgen Teroshyn  ·  Who Controls the Agents?  ·  SUTE 2026</a:t>
            </a:r>
            <a:endParaRPr lang="en-US" sz="1000" dirty="0"/>
          </a:p>
        </p:txBody>
      </p:sp>
      <p:sp>
        <p:nvSpPr>
          <p:cNvPr id="3" name="Text 1"/>
          <p:cNvSpPr>
            <a:spLocks noGrp="1"/>
          </p:cNvSpPr>
          <p:nvPr>
            <p:ph type="body" idx="101" hasCustomPrompt="1"/>
          </p:nvPr>
        </p:nvSpPr>
        <p:spPr>
          <a:xfrm>
            <a:off x="548640" y="365760"/>
            <a:ext cx="11091672" cy="292608"/>
          </a:xfrm>
          <a:prstGeom prst="rect">
            <a:avLst/>
          </a:prstGeom>
          <a:noFill/>
          <a:ln/>
        </p:spPr>
        <p:txBody>
          <a:bodyPr wrap="square" rtlCol="0"/>
          <a:lstStyle>
            <a:lvl1pPr marL="0" indent="0">
              <a:buNone/>
              <a:defRPr lang="en-US" sz="1200" b="1" kern="0" spc="200" dirty="0">
                <a:solidFill>
                  <a:srgbClr val="0891B2"/>
                </a:solidFill>
              </a:defRPr>
            </a:lvl1pPr>
          </a:lstStyle>
          <a:p>
            <a:pPr marL="0" indent="0">
              <a:buNone/>
            </a:pPr>
            <a:endParaRPr lang="en-US" sz="1200" dirty="0"/>
          </a:p>
        </p:txBody>
      </p:sp>
      <p:sp>
        <p:nvSpPr>
          <p:cNvPr id="4" name="Text 1"/>
          <p:cNvSpPr>
            <a:spLocks noGrp="1"/>
          </p:cNvSpPr>
          <p:nvPr>
            <p:ph type="title" idx="102" hasCustomPrompt="1"/>
          </p:nvPr>
        </p:nvSpPr>
        <p:spPr>
          <a:xfrm>
            <a:off x="548640" y="694944"/>
            <a:ext cx="11091672" cy="713232"/>
          </a:xfrm>
          <a:prstGeom prst="rect">
            <a:avLst/>
          </a:prstGeom>
          <a:noFill/>
          <a:ln/>
        </p:spPr>
        <p:txBody>
          <a:bodyPr wrap="square" rtlCol="0"/>
          <a:lstStyle>
            <a:lvl1pPr marL="0" indent="0" algn="l">
              <a:buNone/>
              <a:defRPr lang="en-US" sz="3600" b="1" dirty="0">
                <a:solidFill>
                  <a:srgbClr val="0F1B33"/>
                </a:solidFill>
                <a:latin typeface="+mj-lt" pitchFamily="34" charset="0"/>
                <a:ea typeface="+mj-lt" pitchFamily="34" charset="-122"/>
                <a:cs typeface="+mj-lt" pitchFamily="34" charset="-120"/>
              </a:defRPr>
            </a:lvl1pPr>
          </a:lstStyle>
          <a:p>
            <a:pPr marL="0" indent="0" algn="l">
              <a:buNone/>
            </a:pPr>
            <a:endParaRPr lang="en-US" sz="3600" dirty="0"/>
          </a:p>
        </p:txBody>
      </p:sp>
      <p:sp>
        <p:nvSpPr>
          <p:cNvPr id="5" name="Text 1"/>
          <p:cNvSpPr>
            <a:spLocks noGrp="1"/>
          </p:cNvSpPr>
          <p:nvPr>
            <p:ph type="body" idx="103" hasCustomPrompt="1"/>
          </p:nvPr>
        </p:nvSpPr>
        <p:spPr>
          <a:xfrm>
            <a:off x="548640" y="1417320"/>
            <a:ext cx="11091672" cy="502920"/>
          </a:xfrm>
          <a:prstGeom prst="rect">
            <a:avLst/>
          </a:prstGeom>
          <a:noFill/>
          <a:ln/>
        </p:spPr>
        <p:txBody>
          <a:bodyPr wrap="square" rtlCol="0"/>
          <a:lstStyle>
            <a:lvl1pPr marL="0" indent="0">
              <a:buNone/>
              <a:defRPr lang="en-US" sz="1600" dirty="0">
                <a:solidFill>
                  <a:srgbClr val="5A6782"/>
                </a:solidFill>
              </a:defRPr>
            </a:lvl1pPr>
          </a:lstStyle>
          <a:p>
            <a:pPr marL="0" indent="0">
              <a:buNone/>
            </a:pPr>
            <a:endParaRPr lang="en-US" sz="16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DARK">
    <p:bg>
      <p:bgPr>
        <a:solidFill>
          <a:srgbClr val="0B1630"/>
        </a:solidFill>
        <a:effectLst/>
      </p:bgPr>
    </p:bg>
    <p:spTree>
      <p:nvGrpSpPr>
        <p:cNvPr id="1" name=""/>
        <p:cNvGrpSpPr/>
        <p:nvPr/>
      </p:nvGrpSpPr>
      <p:grpSpPr>
        <a:xfrm>
          <a:off x="0" y="0"/>
          <a:ext cx="0" cy="0"/>
          <a:chOff x="0" y="0"/>
          <a:chExt cx="0" cy="0"/>
        </a:xfrm>
      </p:grpSpPr>
      <p:sp>
        <p:nvSpPr>
          <p:cNvPr id="2"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rgbClr val="9AA8C4"/>
                </a:solidFill>
                <a:latin typeface="+mn-lt" pitchFamily="34" charset="0"/>
                <a:ea typeface="+mn-lt" pitchFamily="34" charset="-122"/>
                <a:cs typeface="+mn-lt" pitchFamily="34" charset="-120"/>
              </a:rPr>
              <a:t>Ievgen Teroshyn  ·  Who Controls the Agents?  ·  SUTE 2026</a:t>
            </a:r>
            <a:endParaRPr lang="en-US" sz="1000" dirty="0"/>
          </a:p>
        </p:txBody>
      </p:sp>
      <p:sp>
        <p:nvSpPr>
          <p:cNvPr id="3" name="Text 1"/>
          <p:cNvSpPr>
            <a:spLocks noGrp="1"/>
          </p:cNvSpPr>
          <p:nvPr>
            <p:ph type="body" idx="101" hasCustomPrompt="1"/>
          </p:nvPr>
        </p:nvSpPr>
        <p:spPr>
          <a:xfrm>
            <a:off x="548640" y="365760"/>
            <a:ext cx="11091672" cy="292608"/>
          </a:xfrm>
          <a:prstGeom prst="rect">
            <a:avLst/>
          </a:prstGeom>
          <a:noFill/>
          <a:ln/>
        </p:spPr>
        <p:txBody>
          <a:bodyPr wrap="square" rtlCol="0"/>
          <a:lstStyle>
            <a:lvl1pPr marL="0" indent="0">
              <a:buNone/>
              <a:defRPr lang="en-US" sz="1200" b="1" kern="0" spc="200" dirty="0">
                <a:solidFill>
                  <a:srgbClr val="38D6EE"/>
                </a:solidFill>
              </a:defRPr>
            </a:lvl1pPr>
          </a:lstStyle>
          <a:p>
            <a:pPr marL="0" indent="0">
              <a:buNone/>
            </a:pPr>
            <a:endParaRPr lang="en-US" sz="1200" dirty="0"/>
          </a:p>
        </p:txBody>
      </p:sp>
      <p:sp>
        <p:nvSpPr>
          <p:cNvPr id="4" name="Text 1"/>
          <p:cNvSpPr>
            <a:spLocks noGrp="1"/>
          </p:cNvSpPr>
          <p:nvPr>
            <p:ph type="title" idx="102" hasCustomPrompt="1"/>
          </p:nvPr>
        </p:nvSpPr>
        <p:spPr>
          <a:xfrm>
            <a:off x="548640" y="694944"/>
            <a:ext cx="11091672" cy="713232"/>
          </a:xfrm>
          <a:prstGeom prst="rect">
            <a:avLst/>
          </a:prstGeom>
          <a:noFill/>
          <a:ln/>
        </p:spPr>
        <p:txBody>
          <a:bodyPr wrap="square" rtlCol="0"/>
          <a:lstStyle>
            <a:lvl1pPr marL="0" indent="0" algn="l">
              <a:buNone/>
              <a:defRPr lang="en-US" sz="3600" b="1" dirty="0">
                <a:solidFill>
                  <a:srgbClr val="FFFFFF"/>
                </a:solidFill>
                <a:latin typeface="+mj-lt" pitchFamily="34" charset="0"/>
                <a:ea typeface="+mj-lt" pitchFamily="34" charset="-122"/>
                <a:cs typeface="+mj-lt" pitchFamily="34" charset="-120"/>
              </a:defRPr>
            </a:lvl1pPr>
          </a:lstStyle>
          <a:p>
            <a:pPr marL="0" indent="0" algn="l">
              <a:buNone/>
            </a:pPr>
            <a:endParaRPr lang="en-US" sz="3600" dirty="0"/>
          </a:p>
        </p:txBody>
      </p:sp>
      <p:sp>
        <p:nvSpPr>
          <p:cNvPr id="5" name="Text 1"/>
          <p:cNvSpPr>
            <a:spLocks noGrp="1"/>
          </p:cNvSpPr>
          <p:nvPr>
            <p:ph type="body" idx="103" hasCustomPrompt="1"/>
          </p:nvPr>
        </p:nvSpPr>
        <p:spPr>
          <a:xfrm>
            <a:off x="548640" y="1417320"/>
            <a:ext cx="11091672" cy="502920"/>
          </a:xfrm>
          <a:prstGeom prst="rect">
            <a:avLst/>
          </a:prstGeom>
          <a:noFill/>
          <a:ln/>
        </p:spPr>
        <p:txBody>
          <a:bodyPr wrap="square" rtlCol="0"/>
          <a:lstStyle>
            <a:lvl1pPr marL="0" indent="0">
              <a:buNone/>
              <a:defRPr lang="en-US" sz="1600" dirty="0">
                <a:solidFill>
                  <a:srgbClr val="D6DEEE"/>
                </a:solidFill>
              </a:defRPr>
            </a:lvl1pPr>
          </a:lstStyle>
          <a:p>
            <a:pPr marL="0" indent="0">
              <a:buNone/>
            </a:pPr>
            <a:endParaRPr lang="en-US" sz="16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8C4"/>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9.png"/><Relationship Id="rId4" Type="http://schemas.openxmlformats.org/officeDocument/2006/relationships/image" Target="../media/image21.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1143000"/>
            <a:ext cx="6766560" cy="365760"/>
          </a:xfrm>
          <a:prstGeom prst="rect">
            <a:avLst/>
          </a:prstGeom>
          <a:noFill/>
          <a:ln/>
        </p:spPr>
        <p:txBody>
          <a:bodyPr wrap="square" lIns="0" tIns="0" rIns="0" bIns="0" rtlCol="0"/>
          <a:lstStyle/>
          <a:p>
            <a:pPr marL="0" indent="0">
              <a:buNone/>
            </a:pPr>
            <a:r>
              <a:rPr lang="en-US" sz="1400" b="1" kern="0" spc="300" dirty="0">
                <a:solidFill>
                  <a:srgbClr val="38D6EE"/>
                </a:solidFill>
              </a:rPr>
              <a:t>AI TECHNOLOGIES IN CYBERSECURITY</a:t>
            </a:r>
            <a:endParaRPr lang="en-US" sz="1400" dirty="0"/>
          </a:p>
        </p:txBody>
      </p:sp>
      <p:sp>
        <p:nvSpPr>
          <p:cNvPr id="3" name="Text 0"/>
          <p:cNvSpPr>
            <a:spLocks noGrp="1"/>
          </p:cNvSpPr>
          <p:nvPr>
            <p:ph type="title" idx="101" hasCustomPrompt="1"/>
          </p:nvPr>
        </p:nvSpPr>
        <p:spPr>
          <a:xfrm>
            <a:off x="640080" y="1600200"/>
            <a:ext cx="6766560" cy="1600200"/>
          </a:xfrm>
          <a:prstGeom prst="rect">
            <a:avLst/>
          </a:prstGeom>
          <a:noFill/>
          <a:ln/>
        </p:spPr>
        <p:txBody>
          <a:bodyPr wrap="square" lIns="0" tIns="0" rIns="0" bIns="0" rtlCol="0" anchor="t"/>
          <a:lstStyle/>
          <a:p>
            <a:pPr marL="0" indent="0" algn="l">
              <a:buNone/>
            </a:pPr>
            <a:r>
              <a:rPr lang="en-US" sz="5400" b="1" dirty="0">
                <a:solidFill>
                  <a:srgbClr val="FFFFFF"/>
                </a:solidFill>
                <a:latin typeface="+mj-lt" pitchFamily="34" charset="0"/>
                <a:ea typeface="+mj-lt" pitchFamily="34" charset="-122"/>
                <a:cs typeface="+mj-lt" pitchFamily="34" charset="-120"/>
              </a:rPr>
              <a:t>Who Controls the Agents?</a:t>
            </a:r>
            <a:endParaRPr lang="en-US" sz="5400" dirty="0"/>
          </a:p>
        </p:txBody>
      </p:sp>
      <p:sp>
        <p:nvSpPr>
          <p:cNvPr id="4" name="Text 0"/>
          <p:cNvSpPr>
            <a:spLocks noGrp="1"/>
          </p:cNvSpPr>
          <p:nvPr>
            <p:ph type="body" idx="102" hasCustomPrompt="1"/>
          </p:nvPr>
        </p:nvSpPr>
        <p:spPr>
          <a:xfrm>
            <a:off x="640080" y="3291840"/>
            <a:ext cx="6583680" cy="868680"/>
          </a:xfrm>
          <a:prstGeom prst="rect">
            <a:avLst/>
          </a:prstGeom>
          <a:noFill/>
          <a:ln/>
        </p:spPr>
        <p:txBody>
          <a:bodyPr wrap="square" lIns="0" tIns="0" rIns="0" bIns="0" rtlCol="0" anchor="t"/>
          <a:lstStyle/>
          <a:p>
            <a:pPr marL="0" indent="0">
              <a:buNone/>
            </a:pPr>
            <a:r>
              <a:rPr lang="en-US" sz="2400" dirty="0">
                <a:solidFill>
                  <a:srgbClr val="CFE3F7"/>
                </a:solidFill>
              </a:rPr>
              <a:t>AI Agent Orchestration as the New Security Perimeter</a:t>
            </a:r>
            <a:endParaRPr lang="en-US" sz="2400" dirty="0"/>
          </a:p>
        </p:txBody>
      </p:sp>
      <p:sp>
        <p:nvSpPr>
          <p:cNvPr id="5" name="text-1"/>
          <p:cNvSpPr txBox="1"/>
          <p:nvPr/>
        </p:nvSpPr>
        <p:spPr>
          <a:xfrm>
            <a:off x="640080" y="4389120"/>
            <a:ext cx="6583680" cy="411480"/>
          </a:xfrm>
          <a:prstGeom prst="rect">
            <a:avLst/>
          </a:prstGeom>
          <a:noFill/>
          <a:ln/>
        </p:spPr>
        <p:txBody>
          <a:bodyPr wrap="square" lIns="0" tIns="0" rIns="0" bIns="0" rtlCol="0" anchor="t"/>
          <a:lstStyle/>
          <a:p>
            <a:pPr marL="0" indent="0">
              <a:buNone/>
            </a:pPr>
            <a:r>
              <a:rPr lang="en-US" sz="2000" b="1" dirty="0">
                <a:solidFill>
                  <a:srgbClr val="FFFFFF"/>
                </a:solidFill>
              </a:rPr>
              <a:t>Ievgen Teroshyn</a:t>
            </a:r>
            <a:endParaRPr lang="en-US" sz="2000" dirty="0"/>
          </a:p>
        </p:txBody>
      </p:sp>
      <p:sp>
        <p:nvSpPr>
          <p:cNvPr id="6" name="text-2"/>
          <p:cNvSpPr txBox="1"/>
          <p:nvPr/>
        </p:nvSpPr>
        <p:spPr>
          <a:xfrm>
            <a:off x="640080" y="4892040"/>
            <a:ext cx="6675120" cy="822960"/>
          </a:xfrm>
          <a:prstGeom prst="rect">
            <a:avLst/>
          </a:prstGeom>
          <a:noFill/>
          <a:ln/>
        </p:spPr>
        <p:txBody>
          <a:bodyPr wrap="square" lIns="0" tIns="0" rIns="0" bIns="0" rtlCol="0" anchor="t"/>
          <a:lstStyle/>
          <a:p>
            <a:pPr marL="0" indent="0">
              <a:spcAft>
                <a:spcPts val="400"/>
              </a:spcAft>
              <a:buNone/>
            </a:pPr>
            <a:r>
              <a:rPr lang="en-US" sz="1200" dirty="0">
                <a:solidFill>
                  <a:srgbClr val="9AA8C4"/>
                </a:solidFill>
              </a:rPr>
              <a:t>V International Conference “Challenges and Reality of the IT-Space: Software Engineering and Cybersecurity”</a:t>
            </a:r>
            <a:endParaRPr lang="en-US" sz="1200" dirty="0"/>
          </a:p>
          <a:p>
            <a:pPr marL="0" indent="0">
              <a:spcAft>
                <a:spcPts val="400"/>
              </a:spcAft>
              <a:buNone/>
            </a:pPr>
            <a:r>
              <a:rPr lang="en-US" sz="1200" dirty="0">
                <a:solidFill>
                  <a:srgbClr val="9AA8C4"/>
                </a:solidFill>
              </a:rPr>
              <a:t>State University of Trade and Economics  ·  Kyiv  ·  2026</a:t>
            </a:r>
            <a:endParaRPr lang="en-US" sz="1200" dirty="0"/>
          </a:p>
        </p:txBody>
      </p:sp>
      <p:sp>
        <p:nvSpPr>
          <p:cNvPr id="7" name="line-3"/>
          <p:cNvSpPr/>
          <p:nvPr/>
        </p:nvSpPr>
        <p:spPr>
          <a:xfrm>
            <a:off x="9372600" y="1463040"/>
            <a:ext cx="91" cy="1965960"/>
          </a:xfrm>
          <a:prstGeom prst="line">
            <a:avLst/>
          </a:prstGeom>
          <a:noFill/>
          <a:ln w="19050">
            <a:solidFill>
              <a:srgbClr val="3A4C78"/>
            </a:solidFill>
            <a:prstDash val="solid"/>
          </a:ln>
        </p:spPr>
        <p:txBody>
          <a:bodyPr/>
          <a:lstStyle/>
          <a:p>
            <a:endParaRPr lang="en-US"/>
          </a:p>
        </p:txBody>
      </p:sp>
      <p:sp>
        <p:nvSpPr>
          <p:cNvPr id="8" name="line-4"/>
          <p:cNvSpPr/>
          <p:nvPr/>
        </p:nvSpPr>
        <p:spPr>
          <a:xfrm flipV="1">
            <a:off x="9372600" y="2446020"/>
            <a:ext cx="1702571" cy="982980"/>
          </a:xfrm>
          <a:prstGeom prst="line">
            <a:avLst/>
          </a:prstGeom>
          <a:noFill/>
          <a:ln w="19050">
            <a:solidFill>
              <a:srgbClr val="3A4C78"/>
            </a:solidFill>
            <a:prstDash val="solid"/>
          </a:ln>
        </p:spPr>
        <p:txBody>
          <a:bodyPr/>
          <a:lstStyle/>
          <a:p>
            <a:endParaRPr lang="en-US"/>
          </a:p>
        </p:txBody>
      </p:sp>
      <p:sp>
        <p:nvSpPr>
          <p:cNvPr id="9" name="line-5"/>
          <p:cNvSpPr/>
          <p:nvPr/>
        </p:nvSpPr>
        <p:spPr>
          <a:xfrm>
            <a:off x="9372600" y="3429000"/>
            <a:ext cx="1702571" cy="982980"/>
          </a:xfrm>
          <a:prstGeom prst="line">
            <a:avLst/>
          </a:prstGeom>
          <a:noFill/>
          <a:ln w="25400">
            <a:solidFill>
              <a:srgbClr val="FF6B85"/>
            </a:solidFill>
            <a:prstDash val="dash"/>
          </a:ln>
        </p:spPr>
        <p:txBody>
          <a:bodyPr/>
          <a:lstStyle/>
          <a:p>
            <a:endParaRPr lang="en-US"/>
          </a:p>
        </p:txBody>
      </p:sp>
      <p:sp>
        <p:nvSpPr>
          <p:cNvPr id="10" name="line-6"/>
          <p:cNvSpPr/>
          <p:nvPr/>
        </p:nvSpPr>
        <p:spPr>
          <a:xfrm>
            <a:off x="9372600" y="3429000"/>
            <a:ext cx="91" cy="1965960"/>
          </a:xfrm>
          <a:prstGeom prst="line">
            <a:avLst/>
          </a:prstGeom>
          <a:noFill/>
          <a:ln w="19050">
            <a:solidFill>
              <a:srgbClr val="3A4C78"/>
            </a:solidFill>
            <a:prstDash val="solid"/>
          </a:ln>
        </p:spPr>
        <p:txBody>
          <a:bodyPr/>
          <a:lstStyle/>
          <a:p>
            <a:endParaRPr lang="en-US"/>
          </a:p>
        </p:txBody>
      </p:sp>
      <p:sp>
        <p:nvSpPr>
          <p:cNvPr id="11" name="line-7"/>
          <p:cNvSpPr/>
          <p:nvPr/>
        </p:nvSpPr>
        <p:spPr>
          <a:xfrm flipV="1">
            <a:off x="7670029" y="3429000"/>
            <a:ext cx="1702571" cy="982980"/>
          </a:xfrm>
          <a:prstGeom prst="line">
            <a:avLst/>
          </a:prstGeom>
          <a:noFill/>
          <a:ln w="19050">
            <a:solidFill>
              <a:srgbClr val="3A4C78"/>
            </a:solidFill>
            <a:prstDash val="solid"/>
          </a:ln>
        </p:spPr>
        <p:txBody>
          <a:bodyPr/>
          <a:lstStyle/>
          <a:p>
            <a:endParaRPr lang="en-US"/>
          </a:p>
        </p:txBody>
      </p:sp>
      <p:sp>
        <p:nvSpPr>
          <p:cNvPr id="12" name="line-8"/>
          <p:cNvSpPr/>
          <p:nvPr/>
        </p:nvSpPr>
        <p:spPr>
          <a:xfrm>
            <a:off x="7670029" y="2446020"/>
            <a:ext cx="1702571" cy="982980"/>
          </a:xfrm>
          <a:prstGeom prst="line">
            <a:avLst/>
          </a:prstGeom>
          <a:noFill/>
          <a:ln w="19050">
            <a:solidFill>
              <a:srgbClr val="3A4C78"/>
            </a:solidFill>
            <a:prstDash val="solid"/>
          </a:ln>
        </p:spPr>
        <p:txBody>
          <a:bodyPr/>
          <a:lstStyle/>
          <a:p>
            <a:endParaRPr lang="en-US"/>
          </a:p>
        </p:txBody>
      </p:sp>
      <p:sp>
        <p:nvSpPr>
          <p:cNvPr id="13" name="circle-9"/>
          <p:cNvSpPr/>
          <p:nvPr/>
        </p:nvSpPr>
        <p:spPr>
          <a:xfrm>
            <a:off x="8686800" y="2743200"/>
            <a:ext cx="1371600" cy="1371600"/>
          </a:xfrm>
          <a:prstGeom prst="ellipse">
            <a:avLst/>
          </a:prstGeom>
          <a:solidFill>
            <a:srgbClr val="16264D"/>
          </a:solidFill>
          <a:ln w="31750">
            <a:solidFill>
              <a:srgbClr val="38D6EE"/>
            </a:solidFill>
            <a:prstDash val="solid"/>
          </a:ln>
        </p:spPr>
        <p:txBody>
          <a:bodyPr/>
          <a:lstStyle/>
          <a:p>
            <a:endParaRPr lang="en-US"/>
          </a:p>
        </p:txBody>
      </p:sp>
      <p:pic>
        <p:nvPicPr>
          <p:cNvPr id="14" name="icon-10" descr="preencoded.png"/>
          <p:cNvPicPr>
            <a:picLocks noChangeAspect="1"/>
          </p:cNvPicPr>
          <p:nvPr/>
        </p:nvPicPr>
        <p:blipFill>
          <a:blip r:embed="rId3"/>
          <a:stretch>
            <a:fillRect/>
          </a:stretch>
        </p:blipFill>
        <p:spPr>
          <a:xfrm>
            <a:off x="9029700" y="3086100"/>
            <a:ext cx="685800" cy="685800"/>
          </a:xfrm>
          <a:prstGeom prst="rect">
            <a:avLst/>
          </a:prstGeom>
        </p:spPr>
      </p:pic>
      <p:sp>
        <p:nvSpPr>
          <p:cNvPr id="15" name="circle-11"/>
          <p:cNvSpPr/>
          <p:nvPr/>
        </p:nvSpPr>
        <p:spPr>
          <a:xfrm>
            <a:off x="9006840" y="1097280"/>
            <a:ext cx="731520" cy="731520"/>
          </a:xfrm>
          <a:prstGeom prst="ellipse">
            <a:avLst/>
          </a:prstGeom>
          <a:solidFill>
            <a:srgbClr val="16264D"/>
          </a:solidFill>
          <a:ln w="19050">
            <a:solidFill>
              <a:srgbClr val="3A4C78"/>
            </a:solidFill>
            <a:prstDash val="solid"/>
          </a:ln>
        </p:spPr>
        <p:txBody>
          <a:bodyPr/>
          <a:lstStyle/>
          <a:p>
            <a:endParaRPr lang="en-US"/>
          </a:p>
        </p:txBody>
      </p:sp>
      <p:pic>
        <p:nvPicPr>
          <p:cNvPr id="16" name="icon-12" descr="preencoded.png"/>
          <p:cNvPicPr>
            <a:picLocks noChangeAspect="1"/>
          </p:cNvPicPr>
          <p:nvPr/>
        </p:nvPicPr>
        <p:blipFill>
          <a:blip r:embed="rId4"/>
          <a:stretch>
            <a:fillRect/>
          </a:stretch>
        </p:blipFill>
        <p:spPr>
          <a:xfrm>
            <a:off x="9189720" y="1280160"/>
            <a:ext cx="365760" cy="365760"/>
          </a:xfrm>
          <a:prstGeom prst="rect">
            <a:avLst/>
          </a:prstGeom>
        </p:spPr>
      </p:pic>
      <p:sp>
        <p:nvSpPr>
          <p:cNvPr id="17" name="text-13"/>
          <p:cNvSpPr txBox="1"/>
          <p:nvPr/>
        </p:nvSpPr>
        <p:spPr>
          <a:xfrm>
            <a:off x="8641080" y="777240"/>
            <a:ext cx="1463040" cy="256032"/>
          </a:xfrm>
          <a:prstGeom prst="rect">
            <a:avLst/>
          </a:prstGeom>
          <a:noFill/>
          <a:ln/>
        </p:spPr>
        <p:txBody>
          <a:bodyPr wrap="square" lIns="0" tIns="0" rIns="0" bIns="0" rtlCol="0" anchor="t"/>
          <a:lstStyle/>
          <a:p>
            <a:pPr marL="0" indent="0" algn="ctr">
              <a:buNone/>
            </a:pPr>
            <a:r>
              <a:rPr lang="en-US" sz="1100" dirty="0">
                <a:solidFill>
                  <a:srgbClr val="9AA8C4"/>
                </a:solidFill>
              </a:rPr>
              <a:t>tools</a:t>
            </a:r>
            <a:endParaRPr lang="en-US" sz="1100" dirty="0"/>
          </a:p>
        </p:txBody>
      </p:sp>
      <p:sp>
        <p:nvSpPr>
          <p:cNvPr id="18" name="circle-14"/>
          <p:cNvSpPr/>
          <p:nvPr/>
        </p:nvSpPr>
        <p:spPr>
          <a:xfrm>
            <a:off x="10709411" y="2080260"/>
            <a:ext cx="731520" cy="731520"/>
          </a:xfrm>
          <a:prstGeom prst="ellipse">
            <a:avLst/>
          </a:prstGeom>
          <a:solidFill>
            <a:srgbClr val="16264D"/>
          </a:solidFill>
          <a:ln w="19050">
            <a:solidFill>
              <a:srgbClr val="3A4C78"/>
            </a:solidFill>
            <a:prstDash val="solid"/>
          </a:ln>
        </p:spPr>
        <p:txBody>
          <a:bodyPr/>
          <a:lstStyle/>
          <a:p>
            <a:endParaRPr lang="en-US"/>
          </a:p>
        </p:txBody>
      </p:sp>
      <p:pic>
        <p:nvPicPr>
          <p:cNvPr id="19" name="icon-15" descr="preencoded.png"/>
          <p:cNvPicPr>
            <a:picLocks noChangeAspect="1"/>
          </p:cNvPicPr>
          <p:nvPr/>
        </p:nvPicPr>
        <p:blipFill>
          <a:blip r:embed="rId5"/>
          <a:stretch>
            <a:fillRect/>
          </a:stretch>
        </p:blipFill>
        <p:spPr>
          <a:xfrm>
            <a:off x="10892291" y="2263140"/>
            <a:ext cx="365760" cy="365760"/>
          </a:xfrm>
          <a:prstGeom prst="rect">
            <a:avLst/>
          </a:prstGeom>
        </p:spPr>
      </p:pic>
      <p:sp>
        <p:nvSpPr>
          <p:cNvPr id="20" name="text-16"/>
          <p:cNvSpPr txBox="1"/>
          <p:nvPr/>
        </p:nvSpPr>
        <p:spPr>
          <a:xfrm>
            <a:off x="10343651" y="2857500"/>
            <a:ext cx="1463040" cy="256032"/>
          </a:xfrm>
          <a:prstGeom prst="rect">
            <a:avLst/>
          </a:prstGeom>
          <a:noFill/>
          <a:ln/>
        </p:spPr>
        <p:txBody>
          <a:bodyPr wrap="square" lIns="0" tIns="0" rIns="0" bIns="0" rtlCol="0" anchor="t"/>
          <a:lstStyle/>
          <a:p>
            <a:pPr marL="0" indent="0" algn="ctr">
              <a:buNone/>
            </a:pPr>
            <a:r>
              <a:rPr lang="en-US" sz="1100" dirty="0">
                <a:solidFill>
                  <a:srgbClr val="9AA8C4"/>
                </a:solidFill>
              </a:rPr>
              <a:t>external agents</a:t>
            </a:r>
            <a:endParaRPr lang="en-US" sz="1100" dirty="0"/>
          </a:p>
        </p:txBody>
      </p:sp>
      <p:sp>
        <p:nvSpPr>
          <p:cNvPr id="21" name="circle-17"/>
          <p:cNvSpPr/>
          <p:nvPr/>
        </p:nvSpPr>
        <p:spPr>
          <a:xfrm>
            <a:off x="10709411" y="4046220"/>
            <a:ext cx="731520" cy="731520"/>
          </a:xfrm>
          <a:prstGeom prst="ellipse">
            <a:avLst/>
          </a:prstGeom>
          <a:solidFill>
            <a:srgbClr val="16264D"/>
          </a:solidFill>
          <a:ln w="19050">
            <a:solidFill>
              <a:srgbClr val="FF6B85"/>
            </a:solidFill>
            <a:prstDash val="solid"/>
          </a:ln>
        </p:spPr>
        <p:txBody>
          <a:bodyPr/>
          <a:lstStyle/>
          <a:p>
            <a:endParaRPr lang="en-US"/>
          </a:p>
        </p:txBody>
      </p:sp>
      <p:pic>
        <p:nvPicPr>
          <p:cNvPr id="22" name="icon-18" descr="preencoded.png"/>
          <p:cNvPicPr>
            <a:picLocks noChangeAspect="1"/>
          </p:cNvPicPr>
          <p:nvPr/>
        </p:nvPicPr>
        <p:blipFill>
          <a:blip r:embed="rId6"/>
          <a:stretch>
            <a:fillRect/>
          </a:stretch>
        </p:blipFill>
        <p:spPr>
          <a:xfrm>
            <a:off x="10892291" y="4229100"/>
            <a:ext cx="365760" cy="365760"/>
          </a:xfrm>
          <a:prstGeom prst="rect">
            <a:avLst/>
          </a:prstGeom>
        </p:spPr>
      </p:pic>
      <p:sp>
        <p:nvSpPr>
          <p:cNvPr id="23" name="text-19"/>
          <p:cNvSpPr txBox="1"/>
          <p:nvPr/>
        </p:nvSpPr>
        <p:spPr>
          <a:xfrm>
            <a:off x="10343651" y="4823460"/>
            <a:ext cx="1463040" cy="256032"/>
          </a:xfrm>
          <a:prstGeom prst="rect">
            <a:avLst/>
          </a:prstGeom>
          <a:noFill/>
          <a:ln/>
        </p:spPr>
        <p:txBody>
          <a:bodyPr wrap="square" lIns="0" tIns="0" rIns="0" bIns="0" rtlCol="0" anchor="t"/>
          <a:lstStyle/>
          <a:p>
            <a:pPr marL="0" indent="0" algn="ctr">
              <a:buNone/>
            </a:pPr>
            <a:r>
              <a:rPr lang="en-US" sz="1100" dirty="0">
                <a:solidFill>
                  <a:srgbClr val="FF6B85"/>
                </a:solidFill>
              </a:rPr>
              <a:t>untrusted content</a:t>
            </a:r>
            <a:endParaRPr lang="en-US" sz="1100" dirty="0"/>
          </a:p>
        </p:txBody>
      </p:sp>
      <p:sp>
        <p:nvSpPr>
          <p:cNvPr id="24" name="circle-20"/>
          <p:cNvSpPr/>
          <p:nvPr/>
        </p:nvSpPr>
        <p:spPr>
          <a:xfrm>
            <a:off x="9006840" y="5029200"/>
            <a:ext cx="731520" cy="731520"/>
          </a:xfrm>
          <a:prstGeom prst="ellipse">
            <a:avLst/>
          </a:prstGeom>
          <a:solidFill>
            <a:srgbClr val="16264D"/>
          </a:solidFill>
          <a:ln w="19050">
            <a:solidFill>
              <a:srgbClr val="3A4C78"/>
            </a:solidFill>
            <a:prstDash val="solid"/>
          </a:ln>
        </p:spPr>
        <p:txBody>
          <a:bodyPr/>
          <a:lstStyle/>
          <a:p>
            <a:endParaRPr lang="en-US"/>
          </a:p>
        </p:txBody>
      </p:sp>
      <p:pic>
        <p:nvPicPr>
          <p:cNvPr id="25" name="icon-21" descr="preencoded.png"/>
          <p:cNvPicPr>
            <a:picLocks noChangeAspect="1"/>
          </p:cNvPicPr>
          <p:nvPr/>
        </p:nvPicPr>
        <p:blipFill>
          <a:blip r:embed="rId7"/>
          <a:stretch>
            <a:fillRect/>
          </a:stretch>
        </p:blipFill>
        <p:spPr>
          <a:xfrm>
            <a:off x="9189720" y="5212080"/>
            <a:ext cx="365760" cy="365760"/>
          </a:xfrm>
          <a:prstGeom prst="rect">
            <a:avLst/>
          </a:prstGeom>
        </p:spPr>
      </p:pic>
      <p:sp>
        <p:nvSpPr>
          <p:cNvPr id="26" name="text-22"/>
          <p:cNvSpPr txBox="1"/>
          <p:nvPr/>
        </p:nvSpPr>
        <p:spPr>
          <a:xfrm>
            <a:off x="8641080" y="5806440"/>
            <a:ext cx="1463040" cy="256032"/>
          </a:xfrm>
          <a:prstGeom prst="rect">
            <a:avLst/>
          </a:prstGeom>
          <a:noFill/>
          <a:ln/>
        </p:spPr>
        <p:txBody>
          <a:bodyPr wrap="square" lIns="0" tIns="0" rIns="0" bIns="0" rtlCol="0" anchor="t"/>
          <a:lstStyle/>
          <a:p>
            <a:pPr marL="0" indent="0" algn="ctr">
              <a:buNone/>
            </a:pPr>
            <a:r>
              <a:rPr lang="en-US" sz="1100" dirty="0">
                <a:solidFill>
                  <a:srgbClr val="9AA8C4"/>
                </a:solidFill>
              </a:rPr>
              <a:t>memory</a:t>
            </a:r>
            <a:endParaRPr lang="en-US" sz="1100" dirty="0"/>
          </a:p>
        </p:txBody>
      </p:sp>
      <p:sp>
        <p:nvSpPr>
          <p:cNvPr id="27" name="circle-23"/>
          <p:cNvSpPr/>
          <p:nvPr/>
        </p:nvSpPr>
        <p:spPr>
          <a:xfrm>
            <a:off x="7304269" y="4046220"/>
            <a:ext cx="731520" cy="731520"/>
          </a:xfrm>
          <a:prstGeom prst="ellipse">
            <a:avLst/>
          </a:prstGeom>
          <a:solidFill>
            <a:srgbClr val="16264D"/>
          </a:solidFill>
          <a:ln w="19050">
            <a:solidFill>
              <a:srgbClr val="3A4C78"/>
            </a:solidFill>
            <a:prstDash val="solid"/>
          </a:ln>
        </p:spPr>
        <p:txBody>
          <a:bodyPr/>
          <a:lstStyle/>
          <a:p>
            <a:endParaRPr lang="en-US"/>
          </a:p>
        </p:txBody>
      </p:sp>
      <p:pic>
        <p:nvPicPr>
          <p:cNvPr id="28" name="icon-24" descr="preencoded.png"/>
          <p:cNvPicPr>
            <a:picLocks noChangeAspect="1"/>
          </p:cNvPicPr>
          <p:nvPr/>
        </p:nvPicPr>
        <p:blipFill>
          <a:blip r:embed="rId8"/>
          <a:stretch>
            <a:fillRect/>
          </a:stretch>
        </p:blipFill>
        <p:spPr>
          <a:xfrm>
            <a:off x="7487149" y="4229100"/>
            <a:ext cx="365760" cy="365760"/>
          </a:xfrm>
          <a:prstGeom prst="rect">
            <a:avLst/>
          </a:prstGeom>
        </p:spPr>
      </p:pic>
      <p:sp>
        <p:nvSpPr>
          <p:cNvPr id="29" name="text-25"/>
          <p:cNvSpPr txBox="1"/>
          <p:nvPr/>
        </p:nvSpPr>
        <p:spPr>
          <a:xfrm>
            <a:off x="6938509" y="4823460"/>
            <a:ext cx="1463040" cy="256032"/>
          </a:xfrm>
          <a:prstGeom prst="rect">
            <a:avLst/>
          </a:prstGeom>
          <a:noFill/>
          <a:ln/>
        </p:spPr>
        <p:txBody>
          <a:bodyPr wrap="square" lIns="0" tIns="0" rIns="0" bIns="0" rtlCol="0" anchor="t"/>
          <a:lstStyle/>
          <a:p>
            <a:pPr marL="0" indent="0" algn="ctr">
              <a:buNone/>
            </a:pPr>
            <a:r>
              <a:rPr lang="en-US" sz="1100" dirty="0">
                <a:solidFill>
                  <a:srgbClr val="9AA8C4"/>
                </a:solidFill>
              </a:rPr>
              <a:t>code sandbox</a:t>
            </a:r>
            <a:endParaRPr lang="en-US" sz="1100" dirty="0"/>
          </a:p>
        </p:txBody>
      </p:sp>
      <p:sp>
        <p:nvSpPr>
          <p:cNvPr id="30" name="circle-26"/>
          <p:cNvSpPr/>
          <p:nvPr/>
        </p:nvSpPr>
        <p:spPr>
          <a:xfrm>
            <a:off x="7304269" y="2080260"/>
            <a:ext cx="731520" cy="731520"/>
          </a:xfrm>
          <a:prstGeom prst="ellipse">
            <a:avLst/>
          </a:prstGeom>
          <a:solidFill>
            <a:srgbClr val="16264D"/>
          </a:solidFill>
          <a:ln w="19050">
            <a:solidFill>
              <a:srgbClr val="3A4C78"/>
            </a:solidFill>
            <a:prstDash val="solid"/>
          </a:ln>
        </p:spPr>
        <p:txBody>
          <a:bodyPr/>
          <a:lstStyle/>
          <a:p>
            <a:endParaRPr lang="en-US"/>
          </a:p>
        </p:txBody>
      </p:sp>
      <p:pic>
        <p:nvPicPr>
          <p:cNvPr id="31" name="icon-27" descr="preencoded.png"/>
          <p:cNvPicPr>
            <a:picLocks noChangeAspect="1"/>
          </p:cNvPicPr>
          <p:nvPr/>
        </p:nvPicPr>
        <p:blipFill>
          <a:blip r:embed="rId9"/>
          <a:stretch>
            <a:fillRect/>
          </a:stretch>
        </p:blipFill>
        <p:spPr>
          <a:xfrm>
            <a:off x="7487149" y="2263140"/>
            <a:ext cx="365760" cy="365760"/>
          </a:xfrm>
          <a:prstGeom prst="rect">
            <a:avLst/>
          </a:prstGeom>
        </p:spPr>
      </p:pic>
      <p:sp>
        <p:nvSpPr>
          <p:cNvPr id="32" name="text-28"/>
          <p:cNvSpPr txBox="1"/>
          <p:nvPr/>
        </p:nvSpPr>
        <p:spPr>
          <a:xfrm>
            <a:off x="6938509" y="2857500"/>
            <a:ext cx="1463040" cy="256032"/>
          </a:xfrm>
          <a:prstGeom prst="rect">
            <a:avLst/>
          </a:prstGeom>
          <a:noFill/>
          <a:ln/>
        </p:spPr>
        <p:txBody>
          <a:bodyPr wrap="square" lIns="0" tIns="0" rIns="0" bIns="0" rtlCol="0" anchor="t"/>
          <a:lstStyle/>
          <a:p>
            <a:pPr marL="0" indent="0" algn="ctr">
              <a:buNone/>
            </a:pPr>
            <a:r>
              <a:rPr lang="en-US" sz="1100" dirty="0">
                <a:solidFill>
                  <a:srgbClr val="9AA8C4"/>
                </a:solidFill>
              </a:rPr>
              <a:t>human</a:t>
            </a:r>
            <a:endParaRPr lang="en-US" sz="1100" dirty="0"/>
          </a:p>
        </p:txBody>
      </p:sp>
      <p:sp>
        <p:nvSpPr>
          <p:cNvPr id="33" name="text-29"/>
          <p:cNvSpPr txBox="1"/>
          <p:nvPr/>
        </p:nvSpPr>
        <p:spPr>
          <a:xfrm>
            <a:off x="8641080" y="4178808"/>
            <a:ext cx="1463040" cy="256032"/>
          </a:xfrm>
          <a:prstGeom prst="rect">
            <a:avLst/>
          </a:prstGeom>
          <a:noFill/>
          <a:ln/>
        </p:spPr>
        <p:txBody>
          <a:bodyPr wrap="square" lIns="0" tIns="0" rIns="0" bIns="0" rtlCol="0" anchor="t"/>
          <a:lstStyle/>
          <a:p>
            <a:pPr marL="0" indent="0" algn="ctr">
              <a:buNone/>
            </a:pPr>
            <a:r>
              <a:rPr lang="en-US" sz="1100" b="1" dirty="0">
                <a:solidFill>
                  <a:srgbClr val="38D6EE"/>
                </a:solidFill>
              </a:rPr>
              <a:t>orchestrator</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38D6EE"/>
                </a:solidFill>
              </a:rPr>
              <a:t>SEPTEMBER 2025  ·  CASE GTG-1002</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FFFFFF"/>
                </a:solidFill>
                <a:latin typeface="+mj-lt" pitchFamily="34" charset="0"/>
                <a:ea typeface="+mj-lt" pitchFamily="34" charset="-122"/>
                <a:cs typeface="+mj-lt" pitchFamily="34" charset="-120"/>
              </a:rPr>
              <a:t>An AI agent ran a spy campaign</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D6DEEE"/>
                </a:solidFill>
              </a:rPr>
              <a:t>A state-sponsored group jailbroke a coding agent, connected it to tools via MCP and aimed it at ~30 organizations</a:t>
            </a:r>
            <a:endParaRPr lang="en-US" sz="1600" dirty="0"/>
          </a:p>
        </p:txBody>
      </p:sp>
      <p:sp>
        <p:nvSpPr>
          <p:cNvPr id="5" name="stat-tile-30"/>
          <p:cNvSpPr/>
          <p:nvPr/>
        </p:nvSpPr>
        <p:spPr>
          <a:xfrm>
            <a:off x="548640" y="2103120"/>
            <a:ext cx="3511296" cy="1783080"/>
          </a:xfrm>
          <a:prstGeom prst="roundRect">
            <a:avLst>
              <a:gd name="adj" fmla="val 4103"/>
            </a:avLst>
          </a:prstGeom>
          <a:solidFill>
            <a:srgbClr val="16264D"/>
          </a:solidFill>
          <a:ln/>
        </p:spPr>
        <p:txBody>
          <a:bodyPr/>
          <a:lstStyle/>
          <a:p>
            <a:endParaRPr lang="en-US"/>
          </a:p>
        </p:txBody>
      </p:sp>
      <p:sp>
        <p:nvSpPr>
          <p:cNvPr id="6" name="text-31"/>
          <p:cNvSpPr txBox="1"/>
          <p:nvPr/>
        </p:nvSpPr>
        <p:spPr>
          <a:xfrm>
            <a:off x="822960" y="2240280"/>
            <a:ext cx="3017520" cy="868680"/>
          </a:xfrm>
          <a:prstGeom prst="rect">
            <a:avLst/>
          </a:prstGeom>
          <a:noFill/>
          <a:ln/>
        </p:spPr>
        <p:txBody>
          <a:bodyPr wrap="square" lIns="0" tIns="0" rIns="0" bIns="0" rtlCol="0" anchor="t"/>
          <a:lstStyle/>
          <a:p>
            <a:pPr marL="0" indent="0">
              <a:buNone/>
            </a:pPr>
            <a:r>
              <a:rPr lang="en-US" sz="5400" b="1" dirty="0">
                <a:solidFill>
                  <a:srgbClr val="38D6EE"/>
                </a:solidFill>
                <a:latin typeface="+mj-lt" pitchFamily="34" charset="0"/>
                <a:ea typeface="+mj-lt" pitchFamily="34" charset="-122"/>
                <a:cs typeface="+mj-lt" pitchFamily="34" charset="-120"/>
              </a:rPr>
              <a:t>80 - 90%</a:t>
            </a:r>
            <a:endParaRPr lang="en-US" sz="5400" dirty="0"/>
          </a:p>
        </p:txBody>
      </p:sp>
      <p:sp>
        <p:nvSpPr>
          <p:cNvPr id="7" name="text-32"/>
          <p:cNvSpPr txBox="1"/>
          <p:nvPr/>
        </p:nvSpPr>
        <p:spPr>
          <a:xfrm>
            <a:off x="822960" y="3154680"/>
            <a:ext cx="3017520" cy="640080"/>
          </a:xfrm>
          <a:prstGeom prst="rect">
            <a:avLst/>
          </a:prstGeom>
          <a:noFill/>
          <a:ln/>
        </p:spPr>
        <p:txBody>
          <a:bodyPr wrap="square" lIns="0" tIns="0" rIns="0" bIns="0" rtlCol="0" anchor="t"/>
          <a:lstStyle/>
          <a:p>
            <a:pPr marL="0" indent="0">
              <a:buNone/>
            </a:pPr>
            <a:r>
              <a:rPr lang="en-US" sz="1500" dirty="0">
                <a:solidFill>
                  <a:srgbClr val="D6DEEE"/>
                </a:solidFill>
              </a:rPr>
              <a:t>of the tactical work was performed by the AI agent</a:t>
            </a:r>
            <a:endParaRPr lang="en-US" sz="1500" dirty="0"/>
          </a:p>
        </p:txBody>
      </p:sp>
      <p:sp>
        <p:nvSpPr>
          <p:cNvPr id="8" name="stat-tile-33"/>
          <p:cNvSpPr/>
          <p:nvPr/>
        </p:nvSpPr>
        <p:spPr>
          <a:xfrm>
            <a:off x="4338828" y="2103120"/>
            <a:ext cx="3511296" cy="1783080"/>
          </a:xfrm>
          <a:prstGeom prst="roundRect">
            <a:avLst>
              <a:gd name="adj" fmla="val 4103"/>
            </a:avLst>
          </a:prstGeom>
          <a:solidFill>
            <a:srgbClr val="16264D"/>
          </a:solidFill>
          <a:ln/>
        </p:spPr>
        <p:txBody>
          <a:bodyPr/>
          <a:lstStyle/>
          <a:p>
            <a:endParaRPr lang="en-US"/>
          </a:p>
        </p:txBody>
      </p:sp>
      <p:sp>
        <p:nvSpPr>
          <p:cNvPr id="9" name="text-34"/>
          <p:cNvSpPr txBox="1"/>
          <p:nvPr/>
        </p:nvSpPr>
        <p:spPr>
          <a:xfrm>
            <a:off x="4613148" y="2240280"/>
            <a:ext cx="3017520" cy="868680"/>
          </a:xfrm>
          <a:prstGeom prst="rect">
            <a:avLst/>
          </a:prstGeom>
          <a:noFill/>
          <a:ln/>
        </p:spPr>
        <p:txBody>
          <a:bodyPr wrap="square" lIns="0" tIns="0" rIns="0" bIns="0" rtlCol="0" anchor="t"/>
          <a:lstStyle/>
          <a:p>
            <a:pPr marL="0" indent="0">
              <a:buNone/>
            </a:pPr>
            <a:r>
              <a:rPr lang="en-US" sz="5400" b="1" dirty="0">
                <a:solidFill>
                  <a:srgbClr val="38D6EE"/>
                </a:solidFill>
                <a:latin typeface="+mj-lt" pitchFamily="34" charset="0"/>
                <a:ea typeface="+mj-lt" pitchFamily="34" charset="-122"/>
                <a:cs typeface="+mj-lt" pitchFamily="34" charset="-120"/>
              </a:rPr>
              <a:t>4 - 6</a:t>
            </a:r>
            <a:endParaRPr lang="en-US" sz="5400" dirty="0"/>
          </a:p>
        </p:txBody>
      </p:sp>
      <p:sp>
        <p:nvSpPr>
          <p:cNvPr id="10" name="text-35"/>
          <p:cNvSpPr txBox="1"/>
          <p:nvPr/>
        </p:nvSpPr>
        <p:spPr>
          <a:xfrm>
            <a:off x="4613148" y="3154680"/>
            <a:ext cx="3017520" cy="640080"/>
          </a:xfrm>
          <a:prstGeom prst="rect">
            <a:avLst/>
          </a:prstGeom>
          <a:noFill/>
          <a:ln/>
        </p:spPr>
        <p:txBody>
          <a:bodyPr wrap="square" lIns="0" tIns="0" rIns="0" bIns="0" rtlCol="0" anchor="t"/>
          <a:lstStyle/>
          <a:p>
            <a:pPr marL="0" indent="0">
              <a:buNone/>
            </a:pPr>
            <a:r>
              <a:rPr lang="en-US" sz="1500" dirty="0">
                <a:solidFill>
                  <a:srgbClr val="D6DEEE"/>
                </a:solidFill>
              </a:rPr>
              <a:t>human decision points per campaign</a:t>
            </a:r>
            <a:endParaRPr lang="en-US" sz="1500" dirty="0"/>
          </a:p>
        </p:txBody>
      </p:sp>
      <p:sp>
        <p:nvSpPr>
          <p:cNvPr id="11" name="stat-tile-36"/>
          <p:cNvSpPr/>
          <p:nvPr/>
        </p:nvSpPr>
        <p:spPr>
          <a:xfrm>
            <a:off x="8129016" y="2103120"/>
            <a:ext cx="3511296" cy="1783080"/>
          </a:xfrm>
          <a:prstGeom prst="roundRect">
            <a:avLst>
              <a:gd name="adj" fmla="val 4103"/>
            </a:avLst>
          </a:prstGeom>
          <a:solidFill>
            <a:srgbClr val="16264D"/>
          </a:solidFill>
          <a:ln/>
        </p:spPr>
        <p:txBody>
          <a:bodyPr/>
          <a:lstStyle/>
          <a:p>
            <a:endParaRPr lang="en-US"/>
          </a:p>
        </p:txBody>
      </p:sp>
      <p:sp>
        <p:nvSpPr>
          <p:cNvPr id="12" name="text-37"/>
          <p:cNvSpPr txBox="1"/>
          <p:nvPr/>
        </p:nvSpPr>
        <p:spPr>
          <a:xfrm>
            <a:off x="8403336" y="2240280"/>
            <a:ext cx="3017520" cy="868680"/>
          </a:xfrm>
          <a:prstGeom prst="rect">
            <a:avLst/>
          </a:prstGeom>
          <a:noFill/>
          <a:ln/>
        </p:spPr>
        <p:txBody>
          <a:bodyPr wrap="square" lIns="0" tIns="0" rIns="0" bIns="0" rtlCol="0" anchor="t"/>
          <a:lstStyle/>
          <a:p>
            <a:pPr marL="0" indent="0">
              <a:buNone/>
            </a:pPr>
            <a:r>
              <a:rPr lang="en-US" sz="5400" b="1" dirty="0">
                <a:solidFill>
                  <a:srgbClr val="38D6EE"/>
                </a:solidFill>
                <a:latin typeface="+mj-lt" pitchFamily="34" charset="0"/>
                <a:ea typeface="+mj-lt" pitchFamily="34" charset="-122"/>
                <a:cs typeface="+mj-lt" pitchFamily="34" charset="-120"/>
              </a:rPr>
              <a:t>~ 30</a:t>
            </a:r>
            <a:endParaRPr lang="en-US" sz="5400" dirty="0"/>
          </a:p>
        </p:txBody>
      </p:sp>
      <p:sp>
        <p:nvSpPr>
          <p:cNvPr id="13" name="text-38"/>
          <p:cNvSpPr txBox="1"/>
          <p:nvPr/>
        </p:nvSpPr>
        <p:spPr>
          <a:xfrm>
            <a:off x="8403336" y="3154680"/>
            <a:ext cx="3017520" cy="640080"/>
          </a:xfrm>
          <a:prstGeom prst="rect">
            <a:avLst/>
          </a:prstGeom>
          <a:noFill/>
          <a:ln/>
        </p:spPr>
        <p:txBody>
          <a:bodyPr wrap="square" lIns="0" tIns="0" rIns="0" bIns="0" rtlCol="0" anchor="t"/>
          <a:lstStyle/>
          <a:p>
            <a:pPr marL="0" indent="0">
              <a:buNone/>
            </a:pPr>
            <a:r>
              <a:rPr lang="en-US" sz="1500" dirty="0">
                <a:solidFill>
                  <a:srgbClr val="D6DEEE"/>
                </a:solidFill>
              </a:rPr>
              <a:t>targets; a small number of intrusions succeeded</a:t>
            </a:r>
            <a:endParaRPr lang="en-US" sz="1500" dirty="0"/>
          </a:p>
        </p:txBody>
      </p:sp>
      <p:sp>
        <p:nvSpPr>
          <p:cNvPr id="14" name="text-39"/>
          <p:cNvSpPr txBox="1"/>
          <p:nvPr/>
        </p:nvSpPr>
        <p:spPr>
          <a:xfrm>
            <a:off x="548640" y="4114800"/>
            <a:ext cx="5486400" cy="256032"/>
          </a:xfrm>
          <a:prstGeom prst="rect">
            <a:avLst/>
          </a:prstGeom>
          <a:noFill/>
          <a:ln/>
        </p:spPr>
        <p:txBody>
          <a:bodyPr wrap="square" lIns="0" tIns="0" rIns="0" bIns="0" rtlCol="0" anchor="t"/>
          <a:lstStyle/>
          <a:p>
            <a:pPr marL="0" indent="0">
              <a:buNone/>
            </a:pPr>
            <a:r>
              <a:rPr lang="en-US" sz="1100" b="1" kern="0" spc="200" dirty="0">
                <a:solidFill>
                  <a:srgbClr val="9AA8C4"/>
                </a:solidFill>
              </a:rPr>
              <a:t>WHAT THE AGENT ORCHESTRATED</a:t>
            </a:r>
            <a:endParaRPr lang="en-US" sz="1100" dirty="0"/>
          </a:p>
        </p:txBody>
      </p:sp>
      <p:sp>
        <p:nvSpPr>
          <p:cNvPr id="15" name="chevron-40"/>
          <p:cNvSpPr/>
          <p:nvPr/>
        </p:nvSpPr>
        <p:spPr>
          <a:xfrm>
            <a:off x="548640" y="4434840"/>
            <a:ext cx="2176272" cy="566928"/>
          </a:xfrm>
          <a:prstGeom prst="chevron">
            <a:avLst/>
          </a:prstGeom>
          <a:solidFill>
            <a:srgbClr val="22366A"/>
          </a:solidFill>
          <a:ln/>
        </p:spPr>
        <p:txBody>
          <a:bodyPr/>
          <a:lstStyle/>
          <a:p>
            <a:endParaRPr lang="en-US"/>
          </a:p>
        </p:txBody>
      </p:sp>
      <p:sp>
        <p:nvSpPr>
          <p:cNvPr id="16" name="text-41"/>
          <p:cNvSpPr txBox="1"/>
          <p:nvPr/>
        </p:nvSpPr>
        <p:spPr>
          <a:xfrm>
            <a:off x="822960" y="4434840"/>
            <a:ext cx="1645920" cy="566928"/>
          </a:xfrm>
          <a:prstGeom prst="rect">
            <a:avLst/>
          </a:prstGeom>
          <a:noFill/>
          <a:ln/>
        </p:spPr>
        <p:txBody>
          <a:bodyPr wrap="square" lIns="0" tIns="0" rIns="0" bIns="0" rtlCol="0" anchor="ctr"/>
          <a:lstStyle/>
          <a:p>
            <a:pPr marL="0" indent="0" algn="ctr">
              <a:buNone/>
            </a:pPr>
            <a:r>
              <a:rPr lang="en-US" sz="1300" b="1" dirty="0">
                <a:solidFill>
                  <a:srgbClr val="FFFFFF"/>
                </a:solidFill>
              </a:rPr>
              <a:t>Reconnaissance</a:t>
            </a:r>
            <a:endParaRPr lang="en-US" sz="1300" dirty="0"/>
          </a:p>
        </p:txBody>
      </p:sp>
      <p:sp>
        <p:nvSpPr>
          <p:cNvPr id="17" name="chevron-42"/>
          <p:cNvSpPr/>
          <p:nvPr/>
        </p:nvSpPr>
        <p:spPr>
          <a:xfrm>
            <a:off x="2770632" y="4434840"/>
            <a:ext cx="2176272" cy="566928"/>
          </a:xfrm>
          <a:prstGeom prst="chevron">
            <a:avLst/>
          </a:prstGeom>
          <a:solidFill>
            <a:srgbClr val="22366A"/>
          </a:solidFill>
          <a:ln/>
        </p:spPr>
        <p:txBody>
          <a:bodyPr/>
          <a:lstStyle/>
          <a:p>
            <a:endParaRPr lang="en-US"/>
          </a:p>
        </p:txBody>
      </p:sp>
      <p:sp>
        <p:nvSpPr>
          <p:cNvPr id="18" name="text-43"/>
          <p:cNvSpPr txBox="1"/>
          <p:nvPr/>
        </p:nvSpPr>
        <p:spPr>
          <a:xfrm>
            <a:off x="3044952" y="4434840"/>
            <a:ext cx="1645920" cy="566928"/>
          </a:xfrm>
          <a:prstGeom prst="rect">
            <a:avLst/>
          </a:prstGeom>
          <a:noFill/>
          <a:ln/>
        </p:spPr>
        <p:txBody>
          <a:bodyPr wrap="square" lIns="0" tIns="0" rIns="0" bIns="0" rtlCol="0" anchor="ctr"/>
          <a:lstStyle/>
          <a:p>
            <a:pPr marL="0" indent="0" algn="ctr">
              <a:buNone/>
            </a:pPr>
            <a:r>
              <a:rPr lang="en-US" sz="1300" b="1" dirty="0">
                <a:solidFill>
                  <a:srgbClr val="FFFFFF"/>
                </a:solidFill>
              </a:rPr>
              <a:t>Vulnerability testing</a:t>
            </a:r>
            <a:endParaRPr lang="en-US" sz="1300" dirty="0"/>
          </a:p>
        </p:txBody>
      </p:sp>
      <p:sp>
        <p:nvSpPr>
          <p:cNvPr id="19" name="chevron-44"/>
          <p:cNvSpPr/>
          <p:nvPr/>
        </p:nvSpPr>
        <p:spPr>
          <a:xfrm>
            <a:off x="4992624" y="4434840"/>
            <a:ext cx="2176272" cy="566928"/>
          </a:xfrm>
          <a:prstGeom prst="chevron">
            <a:avLst/>
          </a:prstGeom>
          <a:solidFill>
            <a:srgbClr val="22366A"/>
          </a:solidFill>
          <a:ln/>
        </p:spPr>
        <p:txBody>
          <a:bodyPr/>
          <a:lstStyle/>
          <a:p>
            <a:endParaRPr lang="en-US"/>
          </a:p>
        </p:txBody>
      </p:sp>
      <p:sp>
        <p:nvSpPr>
          <p:cNvPr id="20" name="text-45"/>
          <p:cNvSpPr txBox="1"/>
          <p:nvPr/>
        </p:nvSpPr>
        <p:spPr>
          <a:xfrm>
            <a:off x="5266944" y="4434840"/>
            <a:ext cx="1645920" cy="566928"/>
          </a:xfrm>
          <a:prstGeom prst="rect">
            <a:avLst/>
          </a:prstGeom>
          <a:noFill/>
          <a:ln/>
        </p:spPr>
        <p:txBody>
          <a:bodyPr wrap="square" lIns="0" tIns="0" rIns="0" bIns="0" rtlCol="0" anchor="ctr"/>
          <a:lstStyle/>
          <a:p>
            <a:pPr marL="0" indent="0" algn="ctr">
              <a:buNone/>
            </a:pPr>
            <a:r>
              <a:rPr lang="en-US" sz="1300" b="1" dirty="0">
                <a:solidFill>
                  <a:srgbClr val="FFFFFF"/>
                </a:solidFill>
              </a:rPr>
              <a:t>Credential harvesting</a:t>
            </a:r>
            <a:endParaRPr lang="en-US" sz="1300" dirty="0"/>
          </a:p>
        </p:txBody>
      </p:sp>
      <p:sp>
        <p:nvSpPr>
          <p:cNvPr id="21" name="chevron-46"/>
          <p:cNvSpPr/>
          <p:nvPr/>
        </p:nvSpPr>
        <p:spPr>
          <a:xfrm>
            <a:off x="7214616" y="4434840"/>
            <a:ext cx="2176272" cy="566928"/>
          </a:xfrm>
          <a:prstGeom prst="chevron">
            <a:avLst/>
          </a:prstGeom>
          <a:solidFill>
            <a:srgbClr val="22366A"/>
          </a:solidFill>
          <a:ln/>
        </p:spPr>
        <p:txBody>
          <a:bodyPr/>
          <a:lstStyle/>
          <a:p>
            <a:endParaRPr lang="en-US"/>
          </a:p>
        </p:txBody>
      </p:sp>
      <p:sp>
        <p:nvSpPr>
          <p:cNvPr id="22" name="text-47"/>
          <p:cNvSpPr txBox="1"/>
          <p:nvPr/>
        </p:nvSpPr>
        <p:spPr>
          <a:xfrm>
            <a:off x="7488936" y="4434840"/>
            <a:ext cx="1645920" cy="566928"/>
          </a:xfrm>
          <a:prstGeom prst="rect">
            <a:avLst/>
          </a:prstGeom>
          <a:noFill/>
          <a:ln/>
        </p:spPr>
        <p:txBody>
          <a:bodyPr wrap="square" lIns="0" tIns="0" rIns="0" bIns="0" rtlCol="0" anchor="ctr"/>
          <a:lstStyle/>
          <a:p>
            <a:pPr marL="0" indent="0" algn="ctr">
              <a:buNone/>
            </a:pPr>
            <a:r>
              <a:rPr lang="en-US" sz="1300" b="1" dirty="0">
                <a:solidFill>
                  <a:srgbClr val="FFFFFF"/>
                </a:solidFill>
              </a:rPr>
              <a:t>Lateral movement</a:t>
            </a:r>
            <a:endParaRPr lang="en-US" sz="1300" dirty="0"/>
          </a:p>
        </p:txBody>
      </p:sp>
      <p:sp>
        <p:nvSpPr>
          <p:cNvPr id="23" name="chevron-48"/>
          <p:cNvSpPr/>
          <p:nvPr/>
        </p:nvSpPr>
        <p:spPr>
          <a:xfrm>
            <a:off x="9436608" y="4434840"/>
            <a:ext cx="2176272" cy="566928"/>
          </a:xfrm>
          <a:prstGeom prst="chevron">
            <a:avLst/>
          </a:prstGeom>
          <a:solidFill>
            <a:srgbClr val="22366A"/>
          </a:solidFill>
          <a:ln/>
        </p:spPr>
        <p:txBody>
          <a:bodyPr/>
          <a:lstStyle/>
          <a:p>
            <a:endParaRPr lang="en-US"/>
          </a:p>
        </p:txBody>
      </p:sp>
      <p:sp>
        <p:nvSpPr>
          <p:cNvPr id="24" name="text-49"/>
          <p:cNvSpPr txBox="1"/>
          <p:nvPr/>
        </p:nvSpPr>
        <p:spPr>
          <a:xfrm>
            <a:off x="9710928" y="4434840"/>
            <a:ext cx="1645920" cy="566928"/>
          </a:xfrm>
          <a:prstGeom prst="rect">
            <a:avLst/>
          </a:prstGeom>
          <a:noFill/>
          <a:ln/>
        </p:spPr>
        <p:txBody>
          <a:bodyPr wrap="square" lIns="0" tIns="0" rIns="0" bIns="0" rtlCol="0" anchor="ctr"/>
          <a:lstStyle/>
          <a:p>
            <a:pPr marL="0" indent="0" algn="ctr">
              <a:buNone/>
            </a:pPr>
            <a:r>
              <a:rPr lang="en-US" sz="1300" b="1" dirty="0">
                <a:solidFill>
                  <a:srgbClr val="FFFFFF"/>
                </a:solidFill>
              </a:rPr>
              <a:t>Data exfiltration</a:t>
            </a:r>
            <a:endParaRPr lang="en-US" sz="1300" dirty="0"/>
          </a:p>
        </p:txBody>
      </p:sp>
      <p:sp>
        <p:nvSpPr>
          <p:cNvPr id="25" name="limits-50"/>
          <p:cNvSpPr/>
          <p:nvPr/>
        </p:nvSpPr>
        <p:spPr>
          <a:xfrm>
            <a:off x="548640" y="5230368"/>
            <a:ext cx="7040880" cy="713232"/>
          </a:xfrm>
          <a:prstGeom prst="roundRect">
            <a:avLst>
              <a:gd name="adj" fmla="val 10256"/>
            </a:avLst>
          </a:prstGeom>
          <a:ln w="15875">
            <a:solidFill>
              <a:srgbClr val="FF6B85"/>
            </a:solidFill>
            <a:prstDash val="solid"/>
          </a:ln>
        </p:spPr>
        <p:txBody>
          <a:bodyPr/>
          <a:lstStyle/>
          <a:p>
            <a:endParaRPr lang="en-US"/>
          </a:p>
        </p:txBody>
      </p:sp>
      <p:sp>
        <p:nvSpPr>
          <p:cNvPr id="26" name="circle-51"/>
          <p:cNvSpPr/>
          <p:nvPr/>
        </p:nvSpPr>
        <p:spPr>
          <a:xfrm>
            <a:off x="694944" y="5367528"/>
            <a:ext cx="438912" cy="438912"/>
          </a:xfrm>
          <a:prstGeom prst="ellipse">
            <a:avLst/>
          </a:prstGeom>
          <a:solidFill>
            <a:srgbClr val="16264D"/>
          </a:solidFill>
          <a:ln/>
        </p:spPr>
        <p:txBody>
          <a:bodyPr/>
          <a:lstStyle/>
          <a:p>
            <a:endParaRPr lang="en-US"/>
          </a:p>
        </p:txBody>
      </p:sp>
      <p:pic>
        <p:nvPicPr>
          <p:cNvPr id="27" name="icon-52" descr="preencoded.png"/>
          <p:cNvPicPr>
            <a:picLocks noChangeAspect="1"/>
          </p:cNvPicPr>
          <p:nvPr/>
        </p:nvPicPr>
        <p:blipFill>
          <a:blip r:embed="rId3"/>
          <a:stretch>
            <a:fillRect/>
          </a:stretch>
        </p:blipFill>
        <p:spPr>
          <a:xfrm>
            <a:off x="793699" y="5466283"/>
            <a:ext cx="241402" cy="241402"/>
          </a:xfrm>
          <a:prstGeom prst="rect">
            <a:avLst/>
          </a:prstGeom>
        </p:spPr>
      </p:pic>
      <p:sp>
        <p:nvSpPr>
          <p:cNvPr id="28" name="text-53"/>
          <p:cNvSpPr txBox="1"/>
          <p:nvPr/>
        </p:nvSpPr>
        <p:spPr>
          <a:xfrm>
            <a:off x="1280160" y="5303520"/>
            <a:ext cx="6217920" cy="594360"/>
          </a:xfrm>
          <a:prstGeom prst="rect">
            <a:avLst/>
          </a:prstGeom>
          <a:noFill/>
          <a:ln/>
        </p:spPr>
        <p:txBody>
          <a:bodyPr wrap="square" lIns="0" tIns="0" rIns="0" bIns="0" rtlCol="0" anchor="ctr"/>
          <a:lstStyle/>
          <a:p>
            <a:pPr marL="0" indent="0">
              <a:buNone/>
            </a:pPr>
            <a:r>
              <a:rPr lang="en-US" sz="1400" dirty="0">
                <a:solidFill>
                  <a:srgbClr val="D6DEEE"/>
                </a:solidFill>
              </a:rPr>
              <a:t>Limits: the agent hallucinated credentials and “findings”, so humans still verified. What fell was the skill barrier, not the need for judgement.</a:t>
            </a:r>
            <a:endParaRPr lang="en-US" sz="1400" dirty="0"/>
          </a:p>
        </p:txBody>
      </p:sp>
      <p:sp>
        <p:nvSpPr>
          <p:cNvPr id="29" name="text-54"/>
          <p:cNvSpPr txBox="1"/>
          <p:nvPr/>
        </p:nvSpPr>
        <p:spPr>
          <a:xfrm>
            <a:off x="7863840" y="5230368"/>
            <a:ext cx="3776472" cy="713232"/>
          </a:xfrm>
          <a:prstGeom prst="rect">
            <a:avLst/>
          </a:prstGeom>
          <a:noFill/>
          <a:ln/>
        </p:spPr>
        <p:txBody>
          <a:bodyPr wrap="square" lIns="0" tIns="0" rIns="0" bIns="0" rtlCol="0" anchor="ctr"/>
          <a:lstStyle/>
          <a:p>
            <a:pPr marL="0" indent="0" algn="r">
              <a:buNone/>
            </a:pPr>
            <a:r>
              <a:rPr lang="en-US" sz="2600" b="1" i="1" dirty="0">
                <a:solidFill>
                  <a:srgbClr val="38D6EE"/>
                </a:solidFill>
                <a:latin typeface="+mj-lt" pitchFamily="34" charset="0"/>
                <a:ea typeface="+mj-lt" pitchFamily="34" charset="-122"/>
                <a:cs typeface="+mj-lt" pitchFamily="34" charset="-120"/>
              </a:rPr>
              <a:t>Who orchestrated whom?</a:t>
            </a:r>
            <a:endParaRPr lang="en-US" sz="2600" dirty="0"/>
          </a:p>
        </p:txBody>
      </p:sp>
      <p:sp>
        <p:nvSpPr>
          <p:cNvPr id="30" name="source-55"/>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9AA8C4"/>
                </a:solidFill>
              </a:rPr>
              <a:t>Source: Anthropic, “Disrupting the first reported AI-orchestrated cyber espionage campaign”, 13 Nov 2025 (activity detected mid-September 2025)</a:t>
            </a:r>
            <a:endParaRPr lang="en-US" sz="1000" dirty="0"/>
          </a:p>
        </p:txBody>
      </p:sp>
      <p:sp>
        <p:nvSpPr>
          <p:cNvPr id="31"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8C4"/>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01  ·  FRAMING</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What we mean by orchestration</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The control layer that decides who acts, with what context and authority, who checks the work, and when to stop</a:t>
            </a:r>
            <a:endParaRPr lang="en-US" sz="1600" dirty="0"/>
          </a:p>
        </p:txBody>
      </p:sp>
      <p:sp>
        <p:nvSpPr>
          <p:cNvPr id="5" name="def-card-56"/>
          <p:cNvSpPr/>
          <p:nvPr/>
        </p:nvSpPr>
        <p:spPr>
          <a:xfrm>
            <a:off x="548640" y="2103120"/>
            <a:ext cx="6675120" cy="1143000"/>
          </a:xfrm>
          <a:prstGeom prst="roundRect">
            <a:avLst>
              <a:gd name="adj" fmla="val 6400"/>
            </a:avLst>
          </a:prstGeom>
          <a:solidFill>
            <a:schemeClr val="bg2"/>
          </a:solidFill>
          <a:ln/>
        </p:spPr>
        <p:txBody>
          <a:bodyPr/>
          <a:lstStyle/>
          <a:p>
            <a:endParaRPr lang="en-US"/>
          </a:p>
        </p:txBody>
      </p:sp>
      <p:sp>
        <p:nvSpPr>
          <p:cNvPr id="6" name="circle-57"/>
          <p:cNvSpPr/>
          <p:nvPr/>
        </p:nvSpPr>
        <p:spPr>
          <a:xfrm>
            <a:off x="740664" y="2359152"/>
            <a:ext cx="621792" cy="621792"/>
          </a:xfrm>
          <a:prstGeom prst="ellipse">
            <a:avLst/>
          </a:prstGeom>
          <a:solidFill>
            <a:schemeClr val="accent1"/>
          </a:solidFill>
          <a:ln/>
        </p:spPr>
        <p:txBody>
          <a:bodyPr/>
          <a:lstStyle/>
          <a:p>
            <a:endParaRPr lang="en-US"/>
          </a:p>
        </p:txBody>
      </p:sp>
      <p:pic>
        <p:nvPicPr>
          <p:cNvPr id="7" name="icon-58" descr="preencoded.png"/>
          <p:cNvPicPr>
            <a:picLocks noChangeAspect="1"/>
          </p:cNvPicPr>
          <p:nvPr/>
        </p:nvPicPr>
        <p:blipFill>
          <a:blip r:embed="rId3"/>
          <a:stretch>
            <a:fillRect/>
          </a:stretch>
        </p:blipFill>
        <p:spPr>
          <a:xfrm>
            <a:off x="889894" y="2508382"/>
            <a:ext cx="323332" cy="323332"/>
          </a:xfrm>
          <a:prstGeom prst="rect">
            <a:avLst/>
          </a:prstGeom>
        </p:spPr>
      </p:pic>
      <p:sp>
        <p:nvSpPr>
          <p:cNvPr id="8" name="text-59"/>
          <p:cNvSpPr txBox="1"/>
          <p:nvPr/>
        </p:nvSpPr>
        <p:spPr>
          <a:xfrm>
            <a:off x="1600200" y="2240280"/>
            <a:ext cx="5486400" cy="320040"/>
          </a:xfrm>
          <a:prstGeom prst="rect">
            <a:avLst/>
          </a:prstGeom>
          <a:noFill/>
          <a:ln/>
        </p:spPr>
        <p:txBody>
          <a:bodyPr wrap="square" lIns="0" tIns="0" rIns="0" bIns="0" rtlCol="0" anchor="t"/>
          <a:lstStyle/>
          <a:p>
            <a:pPr marL="0" indent="0">
              <a:buNone/>
            </a:pPr>
            <a:r>
              <a:rPr lang="en-US" sz="1600" b="1" dirty="0">
                <a:solidFill>
                  <a:schemeClr val="tx1"/>
                </a:solidFill>
              </a:rPr>
              <a:t>AI agent</a:t>
            </a:r>
            <a:r>
              <a:rPr lang="en-US" sz="1100" dirty="0">
                <a:solidFill>
                  <a:schemeClr val="accent6"/>
                </a:solidFill>
              </a:rPr>
              <a:t>    ISO/IEC 22989:2022, 3.1.1</a:t>
            </a:r>
            <a:endParaRPr lang="en-US" sz="1400" dirty="0"/>
          </a:p>
        </p:txBody>
      </p:sp>
      <p:sp>
        <p:nvSpPr>
          <p:cNvPr id="9" name="text-60"/>
          <p:cNvSpPr txBox="1"/>
          <p:nvPr/>
        </p:nvSpPr>
        <p:spPr>
          <a:xfrm>
            <a:off x="1600200" y="2578608"/>
            <a:ext cx="5440680" cy="594360"/>
          </a:xfrm>
          <a:prstGeom prst="rect">
            <a:avLst/>
          </a:prstGeom>
          <a:noFill/>
          <a:ln/>
        </p:spPr>
        <p:txBody>
          <a:bodyPr wrap="square" lIns="0" tIns="0" rIns="0" bIns="0" rtlCol="0" anchor="t"/>
          <a:lstStyle/>
          <a:p>
            <a:pPr marL="0" indent="0">
              <a:buNone/>
            </a:pPr>
            <a:r>
              <a:rPr lang="en-US" sz="1400" i="1" dirty="0">
                <a:solidFill>
                  <a:schemeClr val="tx1"/>
                </a:solidFill>
              </a:rPr>
              <a:t>“automated entity that senses and responds to its environment and takes actions to achieve its goals”</a:t>
            </a:r>
            <a:endParaRPr lang="en-US" sz="1400" dirty="0"/>
          </a:p>
        </p:txBody>
      </p:sp>
      <p:sp>
        <p:nvSpPr>
          <p:cNvPr id="10" name="def-card-61"/>
          <p:cNvSpPr/>
          <p:nvPr/>
        </p:nvSpPr>
        <p:spPr>
          <a:xfrm>
            <a:off x="548640" y="3383280"/>
            <a:ext cx="6675120" cy="1143000"/>
          </a:xfrm>
          <a:prstGeom prst="roundRect">
            <a:avLst>
              <a:gd name="adj" fmla="val 6400"/>
            </a:avLst>
          </a:prstGeom>
          <a:solidFill>
            <a:schemeClr val="bg2"/>
          </a:solidFill>
          <a:ln/>
        </p:spPr>
        <p:txBody>
          <a:bodyPr/>
          <a:lstStyle/>
          <a:p>
            <a:endParaRPr lang="en-US"/>
          </a:p>
        </p:txBody>
      </p:sp>
      <p:sp>
        <p:nvSpPr>
          <p:cNvPr id="11" name="circle-62"/>
          <p:cNvSpPr/>
          <p:nvPr/>
        </p:nvSpPr>
        <p:spPr>
          <a:xfrm>
            <a:off x="740664" y="3639312"/>
            <a:ext cx="621792" cy="621792"/>
          </a:xfrm>
          <a:prstGeom prst="ellipse">
            <a:avLst/>
          </a:prstGeom>
          <a:solidFill>
            <a:schemeClr val="accent1"/>
          </a:solidFill>
          <a:ln/>
        </p:spPr>
        <p:txBody>
          <a:bodyPr/>
          <a:lstStyle/>
          <a:p>
            <a:endParaRPr lang="en-US"/>
          </a:p>
        </p:txBody>
      </p:sp>
      <p:pic>
        <p:nvPicPr>
          <p:cNvPr id="12" name="icon-63" descr="preencoded.png"/>
          <p:cNvPicPr>
            <a:picLocks noChangeAspect="1"/>
          </p:cNvPicPr>
          <p:nvPr/>
        </p:nvPicPr>
        <p:blipFill>
          <a:blip r:embed="rId4"/>
          <a:stretch>
            <a:fillRect/>
          </a:stretch>
        </p:blipFill>
        <p:spPr>
          <a:xfrm>
            <a:off x="889894" y="3788542"/>
            <a:ext cx="323332" cy="323332"/>
          </a:xfrm>
          <a:prstGeom prst="rect">
            <a:avLst/>
          </a:prstGeom>
        </p:spPr>
      </p:pic>
      <p:sp>
        <p:nvSpPr>
          <p:cNvPr id="13" name="text-64"/>
          <p:cNvSpPr txBox="1"/>
          <p:nvPr/>
        </p:nvSpPr>
        <p:spPr>
          <a:xfrm>
            <a:off x="1600200" y="3520440"/>
            <a:ext cx="5486400" cy="320040"/>
          </a:xfrm>
          <a:prstGeom prst="rect">
            <a:avLst/>
          </a:prstGeom>
          <a:noFill/>
          <a:ln/>
        </p:spPr>
        <p:txBody>
          <a:bodyPr wrap="square" lIns="0" tIns="0" rIns="0" bIns="0" rtlCol="0" anchor="t"/>
          <a:lstStyle/>
          <a:p>
            <a:pPr marL="0" indent="0">
              <a:buNone/>
            </a:pPr>
            <a:r>
              <a:rPr lang="en-US" sz="1600" b="1" dirty="0">
                <a:solidFill>
                  <a:schemeClr val="tx1"/>
                </a:solidFill>
              </a:rPr>
              <a:t>AI system</a:t>
            </a:r>
            <a:r>
              <a:rPr lang="en-US" sz="1100" dirty="0">
                <a:solidFill>
                  <a:schemeClr val="accent6"/>
                </a:solidFill>
              </a:rPr>
              <a:t>    EU AI Act, Art. 3(1)</a:t>
            </a:r>
            <a:endParaRPr lang="en-US" sz="1400" dirty="0"/>
          </a:p>
        </p:txBody>
      </p:sp>
      <p:sp>
        <p:nvSpPr>
          <p:cNvPr id="14" name="text-65"/>
          <p:cNvSpPr txBox="1"/>
          <p:nvPr/>
        </p:nvSpPr>
        <p:spPr>
          <a:xfrm>
            <a:off x="1600200" y="3858768"/>
            <a:ext cx="5440680" cy="594360"/>
          </a:xfrm>
          <a:prstGeom prst="rect">
            <a:avLst/>
          </a:prstGeom>
          <a:noFill/>
          <a:ln/>
        </p:spPr>
        <p:txBody>
          <a:bodyPr wrap="square" lIns="0" tIns="0" rIns="0" bIns="0" rtlCol="0" anchor="t"/>
          <a:lstStyle/>
          <a:p>
            <a:pPr marL="0" indent="0">
              <a:buNone/>
            </a:pPr>
            <a:r>
              <a:rPr lang="en-US" sz="1400" i="1" dirty="0">
                <a:solidFill>
                  <a:schemeClr val="tx1"/>
                </a:solidFill>
              </a:rPr>
              <a:t>“…designed to operate with varying levels of autonomy and that may exhibit adaptiveness after deployment”</a:t>
            </a:r>
            <a:endParaRPr lang="en-US" sz="1400" dirty="0"/>
          </a:p>
        </p:txBody>
      </p:sp>
      <p:sp>
        <p:nvSpPr>
          <p:cNvPr id="15" name="def-card-66"/>
          <p:cNvSpPr/>
          <p:nvPr/>
        </p:nvSpPr>
        <p:spPr>
          <a:xfrm>
            <a:off x="548640" y="4663440"/>
            <a:ext cx="6675120" cy="1143000"/>
          </a:xfrm>
          <a:prstGeom prst="roundRect">
            <a:avLst>
              <a:gd name="adj" fmla="val 6400"/>
            </a:avLst>
          </a:prstGeom>
          <a:solidFill>
            <a:schemeClr val="bg2"/>
          </a:solidFill>
          <a:ln/>
        </p:spPr>
        <p:txBody>
          <a:bodyPr/>
          <a:lstStyle/>
          <a:p>
            <a:endParaRPr lang="en-US"/>
          </a:p>
        </p:txBody>
      </p:sp>
      <p:sp>
        <p:nvSpPr>
          <p:cNvPr id="16" name="circle-67"/>
          <p:cNvSpPr/>
          <p:nvPr/>
        </p:nvSpPr>
        <p:spPr>
          <a:xfrm>
            <a:off x="740664" y="4919472"/>
            <a:ext cx="621792" cy="621792"/>
          </a:xfrm>
          <a:prstGeom prst="ellipse">
            <a:avLst/>
          </a:prstGeom>
          <a:solidFill>
            <a:schemeClr val="accent1"/>
          </a:solidFill>
          <a:ln/>
        </p:spPr>
        <p:txBody>
          <a:bodyPr/>
          <a:lstStyle/>
          <a:p>
            <a:endParaRPr lang="en-US"/>
          </a:p>
        </p:txBody>
      </p:sp>
      <p:pic>
        <p:nvPicPr>
          <p:cNvPr id="17" name="icon-68" descr="preencoded.png"/>
          <p:cNvPicPr>
            <a:picLocks noChangeAspect="1"/>
          </p:cNvPicPr>
          <p:nvPr/>
        </p:nvPicPr>
        <p:blipFill>
          <a:blip r:embed="rId5"/>
          <a:stretch>
            <a:fillRect/>
          </a:stretch>
        </p:blipFill>
        <p:spPr>
          <a:xfrm>
            <a:off x="889894" y="5068702"/>
            <a:ext cx="323332" cy="323332"/>
          </a:xfrm>
          <a:prstGeom prst="rect">
            <a:avLst/>
          </a:prstGeom>
        </p:spPr>
      </p:pic>
      <p:sp>
        <p:nvSpPr>
          <p:cNvPr id="18" name="text-69"/>
          <p:cNvSpPr txBox="1"/>
          <p:nvPr/>
        </p:nvSpPr>
        <p:spPr>
          <a:xfrm>
            <a:off x="1600200" y="4800600"/>
            <a:ext cx="5486400" cy="320040"/>
          </a:xfrm>
          <a:prstGeom prst="rect">
            <a:avLst/>
          </a:prstGeom>
          <a:noFill/>
          <a:ln/>
        </p:spPr>
        <p:txBody>
          <a:bodyPr wrap="square" lIns="0" tIns="0" rIns="0" bIns="0" rtlCol="0" anchor="t"/>
          <a:lstStyle/>
          <a:p>
            <a:pPr marL="0" indent="0">
              <a:buNone/>
            </a:pPr>
            <a:r>
              <a:rPr lang="en-US" sz="1600" b="1" dirty="0">
                <a:solidFill>
                  <a:schemeClr val="tx1"/>
                </a:solidFill>
              </a:rPr>
              <a:t>Workflow vs agent</a:t>
            </a:r>
            <a:r>
              <a:rPr lang="en-US" sz="1100" dirty="0">
                <a:solidFill>
                  <a:schemeClr val="accent6"/>
                </a:solidFill>
              </a:rPr>
              <a:t>    Anthropic, Dec 2024</a:t>
            </a:r>
            <a:endParaRPr lang="en-US" sz="1400" dirty="0"/>
          </a:p>
        </p:txBody>
      </p:sp>
      <p:sp>
        <p:nvSpPr>
          <p:cNvPr id="19" name="text-70"/>
          <p:cNvSpPr txBox="1"/>
          <p:nvPr/>
        </p:nvSpPr>
        <p:spPr>
          <a:xfrm>
            <a:off x="1600200" y="5138928"/>
            <a:ext cx="5440680" cy="594360"/>
          </a:xfrm>
          <a:prstGeom prst="rect">
            <a:avLst/>
          </a:prstGeom>
          <a:noFill/>
          <a:ln/>
        </p:spPr>
        <p:txBody>
          <a:bodyPr wrap="square" lIns="0" tIns="0" rIns="0" bIns="0" rtlCol="0" anchor="t"/>
          <a:lstStyle/>
          <a:p>
            <a:pPr marL="0" indent="0">
              <a:buNone/>
            </a:pPr>
            <a:r>
              <a:rPr lang="en-US" sz="1400" i="1" dirty="0">
                <a:solidFill>
                  <a:schemeClr val="tx1"/>
                </a:solidFill>
              </a:rPr>
              <a:t>Workflows run “through predefined code paths”; agents “dynamically direct their own processes and tool usage”</a:t>
            </a:r>
            <a:endParaRPr lang="en-US" sz="1400" dirty="0"/>
          </a:p>
        </p:txBody>
      </p:sp>
      <p:sp>
        <p:nvSpPr>
          <p:cNvPr id="20" name="questions-card-71"/>
          <p:cNvSpPr/>
          <p:nvPr/>
        </p:nvSpPr>
        <p:spPr>
          <a:xfrm>
            <a:off x="7589520" y="2103120"/>
            <a:ext cx="4050792" cy="3703320"/>
          </a:xfrm>
          <a:prstGeom prst="roundRect">
            <a:avLst>
              <a:gd name="adj" fmla="val 1975"/>
            </a:avLst>
          </a:prstGeom>
          <a:solidFill>
            <a:schemeClr val="tx2"/>
          </a:solidFill>
          <a:ln/>
        </p:spPr>
        <p:txBody>
          <a:bodyPr/>
          <a:lstStyle/>
          <a:p>
            <a:endParaRPr lang="en-US"/>
          </a:p>
        </p:txBody>
      </p:sp>
      <p:sp>
        <p:nvSpPr>
          <p:cNvPr id="21" name="text-72"/>
          <p:cNvSpPr txBox="1"/>
          <p:nvPr/>
        </p:nvSpPr>
        <p:spPr>
          <a:xfrm>
            <a:off x="7909560" y="2331720"/>
            <a:ext cx="3474720" cy="411480"/>
          </a:xfrm>
          <a:prstGeom prst="rect">
            <a:avLst/>
          </a:prstGeom>
          <a:noFill/>
          <a:ln/>
        </p:spPr>
        <p:txBody>
          <a:bodyPr wrap="square" lIns="0" tIns="0" rIns="0" bIns="0" rtlCol="0" anchor="t"/>
          <a:lstStyle/>
          <a:p>
            <a:pPr marL="0" indent="0">
              <a:buNone/>
            </a:pPr>
            <a:r>
              <a:rPr lang="en-US" sz="1800" b="1" dirty="0">
                <a:solidFill>
                  <a:srgbClr val="FFFFFF"/>
                </a:solidFill>
                <a:latin typeface="+mj-lt" pitchFamily="34" charset="0"/>
                <a:ea typeface="+mj-lt" pitchFamily="34" charset="-122"/>
                <a:cs typeface="+mj-lt" pitchFamily="34" charset="-120"/>
              </a:rPr>
              <a:t>Three questions for today</a:t>
            </a:r>
            <a:endParaRPr lang="en-US" sz="1800" dirty="0"/>
          </a:p>
        </p:txBody>
      </p:sp>
      <p:sp>
        <p:nvSpPr>
          <p:cNvPr id="22" name="circle-73"/>
          <p:cNvSpPr/>
          <p:nvPr/>
        </p:nvSpPr>
        <p:spPr>
          <a:xfrm>
            <a:off x="7936992" y="3063240"/>
            <a:ext cx="548640" cy="548640"/>
          </a:xfrm>
          <a:prstGeom prst="ellipse">
            <a:avLst/>
          </a:prstGeom>
          <a:solidFill>
            <a:srgbClr val="38D6EE"/>
          </a:solidFill>
          <a:ln/>
        </p:spPr>
        <p:txBody>
          <a:bodyPr/>
          <a:lstStyle/>
          <a:p>
            <a:endParaRPr lang="en-US"/>
          </a:p>
        </p:txBody>
      </p:sp>
      <p:sp>
        <p:nvSpPr>
          <p:cNvPr id="23" name="text-74"/>
          <p:cNvSpPr txBox="1"/>
          <p:nvPr/>
        </p:nvSpPr>
        <p:spPr>
          <a:xfrm>
            <a:off x="7936992" y="3063240"/>
            <a:ext cx="548640" cy="548640"/>
          </a:xfrm>
          <a:prstGeom prst="rect">
            <a:avLst/>
          </a:prstGeom>
          <a:noFill/>
          <a:ln/>
        </p:spPr>
        <p:txBody>
          <a:bodyPr wrap="square" lIns="0" tIns="0" rIns="0" bIns="0" rtlCol="0" anchor="ctr"/>
          <a:lstStyle/>
          <a:p>
            <a:pPr marL="0" indent="0" algn="ctr">
              <a:buNone/>
            </a:pPr>
            <a:r>
              <a:rPr lang="en-US" sz="2000" b="1" dirty="0">
                <a:solidFill>
                  <a:srgbClr val="0B1630"/>
                </a:solidFill>
                <a:latin typeface="+mj-lt" pitchFamily="34" charset="0"/>
                <a:ea typeface="+mj-lt" pitchFamily="34" charset="-122"/>
                <a:cs typeface="+mj-lt" pitchFamily="34" charset="-120"/>
              </a:rPr>
              <a:t>1</a:t>
            </a:r>
            <a:endParaRPr lang="en-US" sz="2000" dirty="0"/>
          </a:p>
        </p:txBody>
      </p:sp>
      <p:sp>
        <p:nvSpPr>
          <p:cNvPr id="24" name="text-75"/>
          <p:cNvSpPr txBox="1"/>
          <p:nvPr/>
        </p:nvSpPr>
        <p:spPr>
          <a:xfrm>
            <a:off x="8686800" y="3063240"/>
            <a:ext cx="2743200" cy="548640"/>
          </a:xfrm>
          <a:prstGeom prst="rect">
            <a:avLst/>
          </a:prstGeom>
          <a:noFill/>
          <a:ln/>
        </p:spPr>
        <p:txBody>
          <a:bodyPr wrap="square" lIns="0" tIns="0" rIns="0" bIns="0" rtlCol="0" anchor="ctr"/>
          <a:lstStyle/>
          <a:p>
            <a:pPr marL="0" indent="0">
              <a:buNone/>
            </a:pPr>
            <a:r>
              <a:rPr lang="en-US" sz="1600" dirty="0">
                <a:solidFill>
                  <a:srgbClr val="FFFFFF"/>
                </a:solidFill>
              </a:rPr>
              <a:t>How is orchestration built?</a:t>
            </a:r>
            <a:endParaRPr lang="en-US" sz="1600" dirty="0"/>
          </a:p>
        </p:txBody>
      </p:sp>
      <p:sp>
        <p:nvSpPr>
          <p:cNvPr id="25" name="circle-76"/>
          <p:cNvSpPr/>
          <p:nvPr/>
        </p:nvSpPr>
        <p:spPr>
          <a:xfrm>
            <a:off x="7936992" y="3931920"/>
            <a:ext cx="548640" cy="548640"/>
          </a:xfrm>
          <a:prstGeom prst="ellipse">
            <a:avLst/>
          </a:prstGeom>
          <a:solidFill>
            <a:srgbClr val="38D6EE"/>
          </a:solidFill>
          <a:ln/>
        </p:spPr>
        <p:txBody>
          <a:bodyPr/>
          <a:lstStyle/>
          <a:p>
            <a:endParaRPr lang="en-US"/>
          </a:p>
        </p:txBody>
      </p:sp>
      <p:sp>
        <p:nvSpPr>
          <p:cNvPr id="26" name="text-77"/>
          <p:cNvSpPr txBox="1"/>
          <p:nvPr/>
        </p:nvSpPr>
        <p:spPr>
          <a:xfrm>
            <a:off x="7936992" y="3931920"/>
            <a:ext cx="548640" cy="548640"/>
          </a:xfrm>
          <a:prstGeom prst="rect">
            <a:avLst/>
          </a:prstGeom>
          <a:noFill/>
          <a:ln/>
        </p:spPr>
        <p:txBody>
          <a:bodyPr wrap="square" lIns="0" tIns="0" rIns="0" bIns="0" rtlCol="0" anchor="ctr"/>
          <a:lstStyle/>
          <a:p>
            <a:pPr marL="0" indent="0" algn="ctr">
              <a:buNone/>
            </a:pPr>
            <a:r>
              <a:rPr lang="en-US" sz="2000" b="1" dirty="0">
                <a:solidFill>
                  <a:srgbClr val="0B1630"/>
                </a:solidFill>
                <a:latin typeface="+mj-lt" pitchFamily="34" charset="0"/>
                <a:ea typeface="+mj-lt" pitchFamily="34" charset="-122"/>
                <a:cs typeface="+mj-lt" pitchFamily="34" charset="-120"/>
              </a:rPr>
              <a:t>2</a:t>
            </a:r>
            <a:endParaRPr lang="en-US" sz="2000" dirty="0"/>
          </a:p>
        </p:txBody>
      </p:sp>
      <p:sp>
        <p:nvSpPr>
          <p:cNvPr id="27" name="text-78"/>
          <p:cNvSpPr txBox="1"/>
          <p:nvPr/>
        </p:nvSpPr>
        <p:spPr>
          <a:xfrm>
            <a:off x="8686800" y="3931920"/>
            <a:ext cx="2743200" cy="548640"/>
          </a:xfrm>
          <a:prstGeom prst="rect">
            <a:avLst/>
          </a:prstGeom>
          <a:noFill/>
          <a:ln/>
        </p:spPr>
        <p:txBody>
          <a:bodyPr wrap="square" lIns="0" tIns="0" rIns="0" bIns="0" rtlCol="0" anchor="ctr"/>
          <a:lstStyle/>
          <a:p>
            <a:pPr marL="0" indent="0">
              <a:buNone/>
            </a:pPr>
            <a:r>
              <a:rPr lang="en-US" sz="1600" dirty="0">
                <a:solidFill>
                  <a:srgbClr val="FFFFFF"/>
                </a:solidFill>
              </a:rPr>
              <a:t>How does it break?</a:t>
            </a:r>
            <a:endParaRPr lang="en-US" sz="1600" dirty="0"/>
          </a:p>
        </p:txBody>
      </p:sp>
      <p:sp>
        <p:nvSpPr>
          <p:cNvPr id="28" name="circle-79"/>
          <p:cNvSpPr/>
          <p:nvPr/>
        </p:nvSpPr>
        <p:spPr>
          <a:xfrm>
            <a:off x="7936992" y="4800600"/>
            <a:ext cx="548640" cy="548640"/>
          </a:xfrm>
          <a:prstGeom prst="ellipse">
            <a:avLst/>
          </a:prstGeom>
          <a:solidFill>
            <a:srgbClr val="38D6EE"/>
          </a:solidFill>
          <a:ln/>
        </p:spPr>
        <p:txBody>
          <a:bodyPr/>
          <a:lstStyle/>
          <a:p>
            <a:endParaRPr lang="en-US"/>
          </a:p>
        </p:txBody>
      </p:sp>
      <p:sp>
        <p:nvSpPr>
          <p:cNvPr id="29" name="text-80"/>
          <p:cNvSpPr txBox="1"/>
          <p:nvPr/>
        </p:nvSpPr>
        <p:spPr>
          <a:xfrm>
            <a:off x="7936992" y="4800600"/>
            <a:ext cx="548640" cy="548640"/>
          </a:xfrm>
          <a:prstGeom prst="rect">
            <a:avLst/>
          </a:prstGeom>
          <a:noFill/>
          <a:ln/>
        </p:spPr>
        <p:txBody>
          <a:bodyPr wrap="square" lIns="0" tIns="0" rIns="0" bIns="0" rtlCol="0" anchor="ctr"/>
          <a:lstStyle/>
          <a:p>
            <a:pPr marL="0" indent="0" algn="ctr">
              <a:buNone/>
            </a:pPr>
            <a:r>
              <a:rPr lang="en-US" sz="2000" b="1" dirty="0">
                <a:solidFill>
                  <a:srgbClr val="0B1630"/>
                </a:solidFill>
                <a:latin typeface="+mj-lt" pitchFamily="34" charset="0"/>
                <a:ea typeface="+mj-lt" pitchFamily="34" charset="-122"/>
                <a:cs typeface="+mj-lt" pitchFamily="34" charset="-120"/>
              </a:rPr>
              <a:t>3</a:t>
            </a:r>
            <a:endParaRPr lang="en-US" sz="2000" dirty="0"/>
          </a:p>
        </p:txBody>
      </p:sp>
      <p:sp>
        <p:nvSpPr>
          <p:cNvPr id="30" name="text-81"/>
          <p:cNvSpPr txBox="1"/>
          <p:nvPr/>
        </p:nvSpPr>
        <p:spPr>
          <a:xfrm>
            <a:off x="8686800" y="4800600"/>
            <a:ext cx="2743200" cy="548640"/>
          </a:xfrm>
          <a:prstGeom prst="rect">
            <a:avLst/>
          </a:prstGeom>
          <a:noFill/>
          <a:ln/>
        </p:spPr>
        <p:txBody>
          <a:bodyPr wrap="square" lIns="0" tIns="0" rIns="0" bIns="0" rtlCol="0" anchor="ctr"/>
          <a:lstStyle/>
          <a:p>
            <a:pPr marL="0" indent="0">
              <a:buNone/>
            </a:pPr>
            <a:r>
              <a:rPr lang="en-US" sz="1600" dirty="0">
                <a:solidFill>
                  <a:srgbClr val="FFFFFF"/>
                </a:solidFill>
              </a:rPr>
              <a:t>How do we defend and govern it?</a:t>
            </a:r>
            <a:endParaRPr lang="en-US" sz="1600" dirty="0"/>
          </a:p>
        </p:txBody>
      </p:sp>
      <p:sp>
        <p:nvSpPr>
          <p:cNvPr id="31" name="source-82"/>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ISO/IEC 22989:2022; Regulation (EU) 2024/1689, Art. 3(1); Anthropic, “Building effective agents”, 19 Dec 2024</a:t>
            </a:r>
            <a:endParaRPr lang="en-US" sz="1000" dirty="0"/>
          </a:p>
        </p:txBody>
      </p:sp>
      <p:sp>
        <p:nvSpPr>
          <p:cNvPr id="32"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01  ·  FRAMING</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The autonomy stairs</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Risk grows at each step as control flow, context and authority move from code into model decisions</a:t>
            </a:r>
            <a:endParaRPr lang="en-US" sz="1600" dirty="0"/>
          </a:p>
        </p:txBody>
      </p:sp>
      <p:sp>
        <p:nvSpPr>
          <p:cNvPr id="5" name="text-83"/>
          <p:cNvSpPr txBox="1"/>
          <p:nvPr/>
        </p:nvSpPr>
        <p:spPr>
          <a:xfrm>
            <a:off x="548640" y="2103120"/>
            <a:ext cx="3657600" cy="320040"/>
          </a:xfrm>
          <a:prstGeom prst="rect">
            <a:avLst/>
          </a:prstGeom>
          <a:noFill/>
          <a:ln/>
        </p:spPr>
        <p:txBody>
          <a:bodyPr wrap="square" lIns="0" tIns="0" rIns="0" bIns="0" rtlCol="0" anchor="t"/>
          <a:lstStyle/>
          <a:p>
            <a:pPr marL="0" indent="0">
              <a:buNone/>
            </a:pPr>
            <a:r>
              <a:rPr lang="en-US" sz="1300" b="1" dirty="0">
                <a:solidFill>
                  <a:schemeClr val="accent1"/>
                </a:solidFill>
              </a:rPr>
              <a:t>More autonomy, more risk ↗</a:t>
            </a:r>
            <a:endParaRPr lang="en-US" sz="1300" dirty="0"/>
          </a:p>
        </p:txBody>
      </p:sp>
      <p:sp>
        <p:nvSpPr>
          <p:cNvPr id="6" name="step-84"/>
          <p:cNvSpPr/>
          <p:nvPr/>
        </p:nvSpPr>
        <p:spPr>
          <a:xfrm>
            <a:off x="548640" y="4983480"/>
            <a:ext cx="1316736" cy="777240"/>
          </a:xfrm>
          <a:prstGeom prst="rect">
            <a:avLst/>
          </a:prstGeom>
          <a:solidFill>
            <a:srgbClr val="CFEFF6"/>
          </a:solidFill>
          <a:ln/>
        </p:spPr>
        <p:txBody>
          <a:bodyPr/>
          <a:lstStyle/>
          <a:p>
            <a:endParaRPr lang="en-US"/>
          </a:p>
        </p:txBody>
      </p:sp>
      <p:sp>
        <p:nvSpPr>
          <p:cNvPr id="7" name="text-85"/>
          <p:cNvSpPr txBox="1"/>
          <p:nvPr/>
        </p:nvSpPr>
        <p:spPr>
          <a:xfrm>
            <a:off x="640080" y="5074920"/>
            <a:ext cx="1133856" cy="640080"/>
          </a:xfrm>
          <a:prstGeom prst="rect">
            <a:avLst/>
          </a:prstGeom>
          <a:noFill/>
          <a:ln/>
        </p:spPr>
        <p:txBody>
          <a:bodyPr wrap="square" lIns="0" tIns="0" rIns="0" bIns="0" rtlCol="0" anchor="t"/>
          <a:lstStyle/>
          <a:p>
            <a:pPr marL="0" indent="0">
              <a:buNone/>
            </a:pPr>
            <a:r>
              <a:rPr lang="en-US" sz="1200" dirty="0">
                <a:solidFill>
                  <a:srgbClr val="0F1B33"/>
                </a:solidFill>
              </a:rPr>
              <a:t>single call, no tools</a:t>
            </a:r>
            <a:endParaRPr lang="en-US" sz="1200" dirty="0"/>
          </a:p>
        </p:txBody>
      </p:sp>
      <p:sp>
        <p:nvSpPr>
          <p:cNvPr id="8" name="text-86"/>
          <p:cNvSpPr txBox="1"/>
          <p:nvPr/>
        </p:nvSpPr>
        <p:spPr>
          <a:xfrm>
            <a:off x="548640" y="4114800"/>
            <a:ext cx="1316736" cy="384048"/>
          </a:xfrm>
          <a:prstGeom prst="rect">
            <a:avLst/>
          </a:prstGeom>
          <a:noFill/>
          <a:ln/>
        </p:spPr>
        <p:txBody>
          <a:bodyPr wrap="square" lIns="0" tIns="0" rIns="0" bIns="0" rtlCol="0" anchor="t"/>
          <a:lstStyle/>
          <a:p>
            <a:pPr marL="0" indent="0">
              <a:buNone/>
            </a:pPr>
            <a:r>
              <a:rPr lang="en-US" sz="2200" b="1" dirty="0">
                <a:solidFill>
                  <a:schemeClr val="tx1"/>
                </a:solidFill>
                <a:latin typeface="+mj-lt" pitchFamily="34" charset="0"/>
                <a:ea typeface="+mj-lt" pitchFamily="34" charset="-122"/>
                <a:cs typeface="+mj-lt" pitchFamily="34" charset="-120"/>
              </a:rPr>
              <a:t>L0</a:t>
            </a:r>
            <a:endParaRPr lang="en-US" sz="2200" dirty="0"/>
          </a:p>
        </p:txBody>
      </p:sp>
      <p:sp>
        <p:nvSpPr>
          <p:cNvPr id="9" name="text-87"/>
          <p:cNvSpPr txBox="1"/>
          <p:nvPr/>
        </p:nvSpPr>
        <p:spPr>
          <a:xfrm>
            <a:off x="548640" y="4507992"/>
            <a:ext cx="1316736" cy="411480"/>
          </a:xfrm>
          <a:prstGeom prst="rect">
            <a:avLst/>
          </a:prstGeom>
          <a:noFill/>
          <a:ln/>
        </p:spPr>
        <p:txBody>
          <a:bodyPr wrap="square" lIns="0" tIns="0" rIns="0" bIns="0" rtlCol="0" anchor="t"/>
          <a:lstStyle/>
          <a:p>
            <a:pPr marL="0" indent="0">
              <a:buNone/>
            </a:pPr>
            <a:r>
              <a:rPr lang="en-US" sz="1400" b="1" dirty="0">
                <a:solidFill>
                  <a:schemeClr val="tx1"/>
                </a:solidFill>
              </a:rPr>
              <a:t>Model call</a:t>
            </a:r>
            <a:endParaRPr lang="en-US" sz="1400" dirty="0"/>
          </a:p>
        </p:txBody>
      </p:sp>
      <p:sp>
        <p:nvSpPr>
          <p:cNvPr id="10" name="step-88"/>
          <p:cNvSpPr/>
          <p:nvPr/>
        </p:nvSpPr>
        <p:spPr>
          <a:xfrm>
            <a:off x="1975104" y="4526280"/>
            <a:ext cx="1316736" cy="1234440"/>
          </a:xfrm>
          <a:prstGeom prst="rect">
            <a:avLst/>
          </a:prstGeom>
          <a:solidFill>
            <a:srgbClr val="9FDDEB"/>
          </a:solidFill>
          <a:ln/>
        </p:spPr>
        <p:txBody>
          <a:bodyPr/>
          <a:lstStyle/>
          <a:p>
            <a:endParaRPr lang="en-US"/>
          </a:p>
        </p:txBody>
      </p:sp>
      <p:sp>
        <p:nvSpPr>
          <p:cNvPr id="11" name="text-89"/>
          <p:cNvSpPr txBox="1"/>
          <p:nvPr/>
        </p:nvSpPr>
        <p:spPr>
          <a:xfrm>
            <a:off x="2066544" y="4617720"/>
            <a:ext cx="1133856" cy="640080"/>
          </a:xfrm>
          <a:prstGeom prst="rect">
            <a:avLst/>
          </a:prstGeom>
          <a:noFill/>
          <a:ln/>
        </p:spPr>
        <p:txBody>
          <a:bodyPr wrap="square" lIns="0" tIns="0" rIns="0" bIns="0" rtlCol="0" anchor="t"/>
          <a:lstStyle/>
          <a:p>
            <a:pPr marL="0" indent="0">
              <a:buNone/>
            </a:pPr>
            <a:r>
              <a:rPr lang="en-US" sz="1200" dirty="0">
                <a:solidFill>
                  <a:srgbClr val="0F1B33"/>
                </a:solidFill>
              </a:rPr>
              <a:t>code decides the path</a:t>
            </a:r>
            <a:endParaRPr lang="en-US" sz="1200" dirty="0"/>
          </a:p>
        </p:txBody>
      </p:sp>
      <p:sp>
        <p:nvSpPr>
          <p:cNvPr id="12" name="text-90"/>
          <p:cNvSpPr txBox="1"/>
          <p:nvPr/>
        </p:nvSpPr>
        <p:spPr>
          <a:xfrm>
            <a:off x="1975104" y="3657600"/>
            <a:ext cx="1316736" cy="384048"/>
          </a:xfrm>
          <a:prstGeom prst="rect">
            <a:avLst/>
          </a:prstGeom>
          <a:noFill/>
          <a:ln/>
        </p:spPr>
        <p:txBody>
          <a:bodyPr wrap="square" lIns="0" tIns="0" rIns="0" bIns="0" rtlCol="0" anchor="t"/>
          <a:lstStyle/>
          <a:p>
            <a:pPr marL="0" indent="0">
              <a:buNone/>
            </a:pPr>
            <a:r>
              <a:rPr lang="en-US" sz="2200" b="1" dirty="0">
                <a:solidFill>
                  <a:schemeClr val="tx1"/>
                </a:solidFill>
                <a:latin typeface="+mj-lt" pitchFamily="34" charset="0"/>
                <a:ea typeface="+mj-lt" pitchFamily="34" charset="-122"/>
                <a:cs typeface="+mj-lt" pitchFamily="34" charset="-120"/>
              </a:rPr>
              <a:t>L1</a:t>
            </a:r>
            <a:endParaRPr lang="en-US" sz="2200" dirty="0"/>
          </a:p>
        </p:txBody>
      </p:sp>
      <p:sp>
        <p:nvSpPr>
          <p:cNvPr id="13" name="text-91"/>
          <p:cNvSpPr txBox="1"/>
          <p:nvPr/>
        </p:nvSpPr>
        <p:spPr>
          <a:xfrm>
            <a:off x="1975104" y="4050792"/>
            <a:ext cx="1316736" cy="411480"/>
          </a:xfrm>
          <a:prstGeom prst="rect">
            <a:avLst/>
          </a:prstGeom>
          <a:noFill/>
          <a:ln/>
        </p:spPr>
        <p:txBody>
          <a:bodyPr wrap="square" lIns="0" tIns="0" rIns="0" bIns="0" rtlCol="0" anchor="t"/>
          <a:lstStyle/>
          <a:p>
            <a:pPr marL="0" indent="0">
              <a:buNone/>
            </a:pPr>
            <a:r>
              <a:rPr lang="en-US" sz="1400" b="1" dirty="0">
                <a:solidFill>
                  <a:schemeClr val="tx1"/>
                </a:solidFill>
              </a:rPr>
              <a:t>Workflow</a:t>
            </a:r>
            <a:endParaRPr lang="en-US" sz="1400" dirty="0"/>
          </a:p>
        </p:txBody>
      </p:sp>
      <p:sp>
        <p:nvSpPr>
          <p:cNvPr id="14" name="step-92"/>
          <p:cNvSpPr/>
          <p:nvPr/>
        </p:nvSpPr>
        <p:spPr>
          <a:xfrm>
            <a:off x="3401568" y="4069080"/>
            <a:ext cx="1316736" cy="1691640"/>
          </a:xfrm>
          <a:prstGeom prst="rect">
            <a:avLst/>
          </a:prstGeom>
          <a:solidFill>
            <a:srgbClr val="5BC2DA"/>
          </a:solidFill>
          <a:ln/>
        </p:spPr>
        <p:txBody>
          <a:bodyPr/>
          <a:lstStyle/>
          <a:p>
            <a:endParaRPr lang="en-US"/>
          </a:p>
        </p:txBody>
      </p:sp>
      <p:sp>
        <p:nvSpPr>
          <p:cNvPr id="15" name="text-93"/>
          <p:cNvSpPr txBox="1"/>
          <p:nvPr/>
        </p:nvSpPr>
        <p:spPr>
          <a:xfrm>
            <a:off x="3493008" y="4160520"/>
            <a:ext cx="1133856" cy="640080"/>
          </a:xfrm>
          <a:prstGeom prst="rect">
            <a:avLst/>
          </a:prstGeom>
          <a:noFill/>
          <a:ln/>
        </p:spPr>
        <p:txBody>
          <a:bodyPr wrap="square" lIns="0" tIns="0" rIns="0" bIns="0" rtlCol="0" anchor="t"/>
          <a:lstStyle/>
          <a:p>
            <a:pPr marL="0" indent="0">
              <a:buNone/>
            </a:pPr>
            <a:r>
              <a:rPr lang="en-US" sz="1200" dirty="0">
                <a:solidFill>
                  <a:srgbClr val="0F1B33"/>
                </a:solidFill>
              </a:rPr>
              <a:t>model picks the next action</a:t>
            </a:r>
            <a:endParaRPr lang="en-US" sz="1200" dirty="0"/>
          </a:p>
        </p:txBody>
      </p:sp>
      <p:sp>
        <p:nvSpPr>
          <p:cNvPr id="16" name="text-94"/>
          <p:cNvSpPr txBox="1"/>
          <p:nvPr/>
        </p:nvSpPr>
        <p:spPr>
          <a:xfrm>
            <a:off x="3401568" y="3200400"/>
            <a:ext cx="1316736" cy="384048"/>
          </a:xfrm>
          <a:prstGeom prst="rect">
            <a:avLst/>
          </a:prstGeom>
          <a:noFill/>
          <a:ln/>
        </p:spPr>
        <p:txBody>
          <a:bodyPr wrap="square" lIns="0" tIns="0" rIns="0" bIns="0" rtlCol="0" anchor="t"/>
          <a:lstStyle/>
          <a:p>
            <a:pPr marL="0" indent="0">
              <a:buNone/>
            </a:pPr>
            <a:r>
              <a:rPr lang="en-US" sz="2200" b="1" dirty="0">
                <a:solidFill>
                  <a:schemeClr val="tx1"/>
                </a:solidFill>
                <a:latin typeface="+mj-lt" pitchFamily="34" charset="0"/>
                <a:ea typeface="+mj-lt" pitchFamily="34" charset="-122"/>
                <a:cs typeface="+mj-lt" pitchFamily="34" charset="-120"/>
              </a:rPr>
              <a:t>L2</a:t>
            </a:r>
            <a:endParaRPr lang="en-US" sz="2200" dirty="0"/>
          </a:p>
        </p:txBody>
      </p:sp>
      <p:sp>
        <p:nvSpPr>
          <p:cNvPr id="17" name="text-95"/>
          <p:cNvSpPr txBox="1"/>
          <p:nvPr/>
        </p:nvSpPr>
        <p:spPr>
          <a:xfrm>
            <a:off x="3401568" y="3593592"/>
            <a:ext cx="1316736" cy="411480"/>
          </a:xfrm>
          <a:prstGeom prst="rect">
            <a:avLst/>
          </a:prstGeom>
          <a:noFill/>
          <a:ln/>
        </p:spPr>
        <p:txBody>
          <a:bodyPr wrap="square" lIns="0" tIns="0" rIns="0" bIns="0" rtlCol="0" anchor="t"/>
          <a:lstStyle/>
          <a:p>
            <a:pPr marL="0" indent="0">
              <a:buNone/>
            </a:pPr>
            <a:r>
              <a:rPr lang="en-US" sz="1400" b="1" dirty="0">
                <a:solidFill>
                  <a:schemeClr val="tx1"/>
                </a:solidFill>
              </a:rPr>
              <a:t>Agent + tools</a:t>
            </a:r>
            <a:endParaRPr lang="en-US" sz="1400" dirty="0"/>
          </a:p>
        </p:txBody>
      </p:sp>
      <p:sp>
        <p:nvSpPr>
          <p:cNvPr id="18" name="step-96"/>
          <p:cNvSpPr/>
          <p:nvPr/>
        </p:nvSpPr>
        <p:spPr>
          <a:xfrm>
            <a:off x="4828032" y="3611880"/>
            <a:ext cx="1316736" cy="2148840"/>
          </a:xfrm>
          <a:prstGeom prst="rect">
            <a:avLst/>
          </a:prstGeom>
          <a:solidFill>
            <a:srgbClr val="0891B2"/>
          </a:solidFill>
          <a:ln/>
        </p:spPr>
        <p:txBody>
          <a:bodyPr/>
          <a:lstStyle/>
          <a:p>
            <a:endParaRPr lang="en-US"/>
          </a:p>
        </p:txBody>
      </p:sp>
      <p:sp>
        <p:nvSpPr>
          <p:cNvPr id="19" name="text-97"/>
          <p:cNvSpPr txBox="1"/>
          <p:nvPr/>
        </p:nvSpPr>
        <p:spPr>
          <a:xfrm>
            <a:off x="4919472" y="3703320"/>
            <a:ext cx="1133856" cy="640080"/>
          </a:xfrm>
          <a:prstGeom prst="rect">
            <a:avLst/>
          </a:prstGeom>
          <a:noFill/>
          <a:ln/>
        </p:spPr>
        <p:txBody>
          <a:bodyPr wrap="square" lIns="0" tIns="0" rIns="0" bIns="0" rtlCol="0" anchor="t"/>
          <a:lstStyle/>
          <a:p>
            <a:pPr marL="0" indent="0">
              <a:buNone/>
            </a:pPr>
            <a:r>
              <a:rPr lang="en-US" sz="1200" dirty="0">
                <a:solidFill>
                  <a:srgbClr val="FFFFFF"/>
                </a:solidFill>
              </a:rPr>
              <a:t>lead agent delegates to workers</a:t>
            </a:r>
            <a:endParaRPr lang="en-US" sz="1200" dirty="0"/>
          </a:p>
        </p:txBody>
      </p:sp>
      <p:sp>
        <p:nvSpPr>
          <p:cNvPr id="20" name="text-98"/>
          <p:cNvSpPr txBox="1"/>
          <p:nvPr/>
        </p:nvSpPr>
        <p:spPr>
          <a:xfrm>
            <a:off x="4828032" y="2743200"/>
            <a:ext cx="1316736" cy="384048"/>
          </a:xfrm>
          <a:prstGeom prst="rect">
            <a:avLst/>
          </a:prstGeom>
          <a:noFill/>
          <a:ln/>
        </p:spPr>
        <p:txBody>
          <a:bodyPr wrap="square" lIns="0" tIns="0" rIns="0" bIns="0" rtlCol="0" anchor="t"/>
          <a:lstStyle/>
          <a:p>
            <a:pPr marL="0" indent="0">
              <a:buNone/>
            </a:pPr>
            <a:r>
              <a:rPr lang="en-US" sz="2200" b="1" dirty="0">
                <a:solidFill>
                  <a:schemeClr val="tx1"/>
                </a:solidFill>
                <a:latin typeface="+mj-lt" pitchFamily="34" charset="0"/>
                <a:ea typeface="+mj-lt" pitchFamily="34" charset="-122"/>
                <a:cs typeface="+mj-lt" pitchFamily="34" charset="-120"/>
              </a:rPr>
              <a:t>L3</a:t>
            </a:r>
            <a:endParaRPr lang="en-US" sz="2200" dirty="0"/>
          </a:p>
        </p:txBody>
      </p:sp>
      <p:sp>
        <p:nvSpPr>
          <p:cNvPr id="21" name="text-99"/>
          <p:cNvSpPr txBox="1"/>
          <p:nvPr/>
        </p:nvSpPr>
        <p:spPr>
          <a:xfrm>
            <a:off x="4828032" y="3136392"/>
            <a:ext cx="1316736" cy="411480"/>
          </a:xfrm>
          <a:prstGeom prst="rect">
            <a:avLst/>
          </a:prstGeom>
          <a:noFill/>
          <a:ln/>
        </p:spPr>
        <p:txBody>
          <a:bodyPr wrap="square" lIns="0" tIns="0" rIns="0" bIns="0" rtlCol="0" anchor="t"/>
          <a:lstStyle/>
          <a:p>
            <a:pPr marL="0" indent="0">
              <a:buNone/>
            </a:pPr>
            <a:r>
              <a:rPr lang="en-US" sz="1400" b="1" dirty="0">
                <a:solidFill>
                  <a:schemeClr val="tx1"/>
                </a:solidFill>
              </a:rPr>
              <a:t>Multi-agent</a:t>
            </a:r>
            <a:endParaRPr lang="en-US" sz="1400" dirty="0"/>
          </a:p>
        </p:txBody>
      </p:sp>
      <p:sp>
        <p:nvSpPr>
          <p:cNvPr id="22" name="step-100"/>
          <p:cNvSpPr/>
          <p:nvPr/>
        </p:nvSpPr>
        <p:spPr>
          <a:xfrm>
            <a:off x="6254496" y="3154680"/>
            <a:ext cx="1316736" cy="2606040"/>
          </a:xfrm>
          <a:prstGeom prst="rect">
            <a:avLst/>
          </a:prstGeom>
          <a:solidFill>
            <a:srgbClr val="0B1630"/>
          </a:solidFill>
          <a:ln/>
        </p:spPr>
        <p:txBody>
          <a:bodyPr/>
          <a:lstStyle/>
          <a:p>
            <a:endParaRPr lang="en-US"/>
          </a:p>
        </p:txBody>
      </p:sp>
      <p:sp>
        <p:nvSpPr>
          <p:cNvPr id="23" name="text-101"/>
          <p:cNvSpPr txBox="1"/>
          <p:nvPr/>
        </p:nvSpPr>
        <p:spPr>
          <a:xfrm>
            <a:off x="6345936" y="3246120"/>
            <a:ext cx="1133856" cy="640080"/>
          </a:xfrm>
          <a:prstGeom prst="rect">
            <a:avLst/>
          </a:prstGeom>
          <a:noFill/>
          <a:ln/>
        </p:spPr>
        <p:txBody>
          <a:bodyPr wrap="square" lIns="0" tIns="0" rIns="0" bIns="0" rtlCol="0" anchor="t"/>
          <a:lstStyle/>
          <a:p>
            <a:pPr marL="0" indent="0">
              <a:buNone/>
            </a:pPr>
            <a:r>
              <a:rPr lang="en-US" sz="1200" dirty="0">
                <a:solidFill>
                  <a:srgbClr val="FFFFFF"/>
                </a:solidFill>
              </a:rPr>
              <a:t>handoffs, A2A; no single controller</a:t>
            </a:r>
            <a:endParaRPr lang="en-US" sz="1200" dirty="0"/>
          </a:p>
        </p:txBody>
      </p:sp>
      <p:sp>
        <p:nvSpPr>
          <p:cNvPr id="24" name="text-102"/>
          <p:cNvSpPr txBox="1"/>
          <p:nvPr/>
        </p:nvSpPr>
        <p:spPr>
          <a:xfrm>
            <a:off x="6254496" y="2286000"/>
            <a:ext cx="1316736" cy="384048"/>
          </a:xfrm>
          <a:prstGeom prst="rect">
            <a:avLst/>
          </a:prstGeom>
          <a:noFill/>
          <a:ln/>
        </p:spPr>
        <p:txBody>
          <a:bodyPr wrap="square" lIns="0" tIns="0" rIns="0" bIns="0" rtlCol="0" anchor="t"/>
          <a:lstStyle/>
          <a:p>
            <a:pPr marL="0" indent="0">
              <a:buNone/>
            </a:pPr>
            <a:r>
              <a:rPr lang="en-US" sz="2200" b="1" dirty="0">
                <a:solidFill>
                  <a:schemeClr val="tx1"/>
                </a:solidFill>
                <a:latin typeface="+mj-lt" pitchFamily="34" charset="0"/>
                <a:ea typeface="+mj-lt" pitchFamily="34" charset="-122"/>
                <a:cs typeface="+mj-lt" pitchFamily="34" charset="-120"/>
              </a:rPr>
              <a:t>L4</a:t>
            </a:r>
            <a:endParaRPr lang="en-US" sz="2200" dirty="0"/>
          </a:p>
        </p:txBody>
      </p:sp>
      <p:sp>
        <p:nvSpPr>
          <p:cNvPr id="25" name="text-103"/>
          <p:cNvSpPr txBox="1"/>
          <p:nvPr/>
        </p:nvSpPr>
        <p:spPr>
          <a:xfrm>
            <a:off x="6254496" y="2679192"/>
            <a:ext cx="1316736" cy="411480"/>
          </a:xfrm>
          <a:prstGeom prst="rect">
            <a:avLst/>
          </a:prstGeom>
          <a:noFill/>
          <a:ln/>
        </p:spPr>
        <p:txBody>
          <a:bodyPr wrap="square" lIns="0" tIns="0" rIns="0" bIns="0" rtlCol="0" anchor="t"/>
          <a:lstStyle/>
          <a:p>
            <a:pPr marL="0" indent="0">
              <a:buNone/>
            </a:pPr>
            <a:r>
              <a:rPr lang="en-US" sz="1400" b="1" dirty="0">
                <a:solidFill>
                  <a:schemeClr val="tx1"/>
                </a:solidFill>
              </a:rPr>
              <a:t>Decentralized</a:t>
            </a:r>
            <a:endParaRPr lang="en-US" sz="1400" dirty="0"/>
          </a:p>
        </p:txBody>
      </p:sp>
      <p:sp>
        <p:nvSpPr>
          <p:cNvPr id="26" name="text-104"/>
          <p:cNvSpPr txBox="1"/>
          <p:nvPr/>
        </p:nvSpPr>
        <p:spPr>
          <a:xfrm>
            <a:off x="7863840" y="2103120"/>
            <a:ext cx="3776472" cy="365760"/>
          </a:xfrm>
          <a:prstGeom prst="rect">
            <a:avLst/>
          </a:prstGeom>
          <a:noFill/>
          <a:ln/>
        </p:spPr>
        <p:txBody>
          <a:bodyPr wrap="square" lIns="0" tIns="0" rIns="0" bIns="0" rtlCol="0" anchor="t"/>
          <a:lstStyle/>
          <a:p>
            <a:pPr marL="0" indent="0">
              <a:buNone/>
            </a:pPr>
            <a:r>
              <a:rPr lang="en-US" sz="1600" b="1" dirty="0">
                <a:solidFill>
                  <a:schemeClr val="tx1"/>
                </a:solidFill>
                <a:latin typeface="+mj-lt" pitchFamily="34" charset="0"/>
                <a:ea typeface="+mj-lt" pitchFamily="34" charset="-122"/>
                <a:cs typeface="+mj-lt" pitchFamily="34" charset="-120"/>
              </a:rPr>
              <a:t>Five orchestrator decisions</a:t>
            </a:r>
            <a:endParaRPr lang="en-US" sz="1600" dirty="0"/>
          </a:p>
        </p:txBody>
      </p:sp>
      <p:sp>
        <p:nvSpPr>
          <p:cNvPr id="27" name="decision-105"/>
          <p:cNvSpPr/>
          <p:nvPr/>
        </p:nvSpPr>
        <p:spPr>
          <a:xfrm>
            <a:off x="7863840" y="2606040"/>
            <a:ext cx="3776472" cy="548640"/>
          </a:xfrm>
          <a:prstGeom prst="roundRect">
            <a:avLst>
              <a:gd name="adj" fmla="val 13333"/>
            </a:avLst>
          </a:prstGeom>
          <a:solidFill>
            <a:schemeClr val="bg2"/>
          </a:solidFill>
          <a:ln/>
        </p:spPr>
        <p:txBody>
          <a:bodyPr/>
          <a:lstStyle/>
          <a:p>
            <a:endParaRPr lang="en-US"/>
          </a:p>
        </p:txBody>
      </p:sp>
      <p:sp>
        <p:nvSpPr>
          <p:cNvPr id="28" name="circle-106"/>
          <p:cNvSpPr/>
          <p:nvPr/>
        </p:nvSpPr>
        <p:spPr>
          <a:xfrm>
            <a:off x="7964424" y="2688336"/>
            <a:ext cx="384048" cy="384048"/>
          </a:xfrm>
          <a:prstGeom prst="ellipse">
            <a:avLst/>
          </a:prstGeom>
          <a:solidFill>
            <a:schemeClr val="accent1"/>
          </a:solidFill>
          <a:ln/>
        </p:spPr>
        <p:txBody>
          <a:bodyPr/>
          <a:lstStyle/>
          <a:p>
            <a:endParaRPr lang="en-US"/>
          </a:p>
        </p:txBody>
      </p:sp>
      <p:pic>
        <p:nvPicPr>
          <p:cNvPr id="29" name="icon-107" descr="preencoded.png"/>
          <p:cNvPicPr>
            <a:picLocks noChangeAspect="1"/>
          </p:cNvPicPr>
          <p:nvPr/>
        </p:nvPicPr>
        <p:blipFill>
          <a:blip r:embed="rId3"/>
          <a:stretch>
            <a:fillRect/>
          </a:stretch>
        </p:blipFill>
        <p:spPr>
          <a:xfrm>
            <a:off x="8056596" y="2780508"/>
            <a:ext cx="199705" cy="199705"/>
          </a:xfrm>
          <a:prstGeom prst="rect">
            <a:avLst/>
          </a:prstGeom>
        </p:spPr>
      </p:pic>
      <p:sp>
        <p:nvSpPr>
          <p:cNvPr id="30" name="text-108"/>
          <p:cNvSpPr txBox="1"/>
          <p:nvPr/>
        </p:nvSpPr>
        <p:spPr>
          <a:xfrm>
            <a:off x="8458200" y="2606040"/>
            <a:ext cx="1325880" cy="548640"/>
          </a:xfrm>
          <a:prstGeom prst="rect">
            <a:avLst/>
          </a:prstGeom>
          <a:noFill/>
          <a:ln/>
        </p:spPr>
        <p:txBody>
          <a:bodyPr wrap="square" lIns="0" tIns="0" rIns="0" bIns="0" rtlCol="0" anchor="ctr"/>
          <a:lstStyle/>
          <a:p>
            <a:pPr marL="0" indent="0">
              <a:buNone/>
            </a:pPr>
            <a:r>
              <a:rPr lang="en-US" sz="1500" b="1" dirty="0">
                <a:solidFill>
                  <a:schemeClr val="tx1"/>
                </a:solidFill>
              </a:rPr>
              <a:t>Spawn</a:t>
            </a:r>
            <a:endParaRPr lang="en-US" sz="1500" dirty="0"/>
          </a:p>
        </p:txBody>
      </p:sp>
      <p:sp>
        <p:nvSpPr>
          <p:cNvPr id="31" name="text-109"/>
          <p:cNvSpPr txBox="1"/>
          <p:nvPr/>
        </p:nvSpPr>
        <p:spPr>
          <a:xfrm>
            <a:off x="9784080" y="2606040"/>
            <a:ext cx="1783080" cy="548640"/>
          </a:xfrm>
          <a:prstGeom prst="rect">
            <a:avLst/>
          </a:prstGeom>
          <a:noFill/>
          <a:ln/>
        </p:spPr>
        <p:txBody>
          <a:bodyPr wrap="square" lIns="0" tIns="0" rIns="0" bIns="0" rtlCol="0" anchor="ctr"/>
          <a:lstStyle/>
          <a:p>
            <a:pPr marL="0" indent="0">
              <a:buNone/>
            </a:pPr>
            <a:r>
              <a:rPr lang="en-US" sz="1200" dirty="0">
                <a:solidFill>
                  <a:schemeClr val="tx1"/>
                </a:solidFill>
              </a:rPr>
              <a:t>Who may create agents?</a:t>
            </a:r>
            <a:endParaRPr lang="en-US" sz="1200" dirty="0"/>
          </a:p>
        </p:txBody>
      </p:sp>
      <p:sp>
        <p:nvSpPr>
          <p:cNvPr id="32" name="decision-110"/>
          <p:cNvSpPr/>
          <p:nvPr/>
        </p:nvSpPr>
        <p:spPr>
          <a:xfrm>
            <a:off x="7863840" y="3246120"/>
            <a:ext cx="3776472" cy="548640"/>
          </a:xfrm>
          <a:prstGeom prst="roundRect">
            <a:avLst>
              <a:gd name="adj" fmla="val 13333"/>
            </a:avLst>
          </a:prstGeom>
          <a:solidFill>
            <a:schemeClr val="bg2"/>
          </a:solidFill>
          <a:ln/>
        </p:spPr>
        <p:txBody>
          <a:bodyPr/>
          <a:lstStyle/>
          <a:p>
            <a:endParaRPr lang="en-US"/>
          </a:p>
        </p:txBody>
      </p:sp>
      <p:sp>
        <p:nvSpPr>
          <p:cNvPr id="33" name="circle-111"/>
          <p:cNvSpPr/>
          <p:nvPr/>
        </p:nvSpPr>
        <p:spPr>
          <a:xfrm>
            <a:off x="7964424" y="3328416"/>
            <a:ext cx="384048" cy="384048"/>
          </a:xfrm>
          <a:prstGeom prst="ellipse">
            <a:avLst/>
          </a:prstGeom>
          <a:solidFill>
            <a:schemeClr val="accent1"/>
          </a:solidFill>
          <a:ln/>
        </p:spPr>
        <p:txBody>
          <a:bodyPr/>
          <a:lstStyle/>
          <a:p>
            <a:endParaRPr lang="en-US"/>
          </a:p>
        </p:txBody>
      </p:sp>
      <p:pic>
        <p:nvPicPr>
          <p:cNvPr id="34" name="icon-112" descr="preencoded.png"/>
          <p:cNvPicPr>
            <a:picLocks noChangeAspect="1"/>
          </p:cNvPicPr>
          <p:nvPr/>
        </p:nvPicPr>
        <p:blipFill>
          <a:blip r:embed="rId4"/>
          <a:stretch>
            <a:fillRect/>
          </a:stretch>
        </p:blipFill>
        <p:spPr>
          <a:xfrm>
            <a:off x="8056596" y="3420588"/>
            <a:ext cx="199705" cy="199705"/>
          </a:xfrm>
          <a:prstGeom prst="rect">
            <a:avLst/>
          </a:prstGeom>
        </p:spPr>
      </p:pic>
      <p:sp>
        <p:nvSpPr>
          <p:cNvPr id="35" name="text-113"/>
          <p:cNvSpPr txBox="1"/>
          <p:nvPr/>
        </p:nvSpPr>
        <p:spPr>
          <a:xfrm>
            <a:off x="8458200" y="3246120"/>
            <a:ext cx="1325880" cy="548640"/>
          </a:xfrm>
          <a:prstGeom prst="rect">
            <a:avLst/>
          </a:prstGeom>
          <a:noFill/>
          <a:ln/>
        </p:spPr>
        <p:txBody>
          <a:bodyPr wrap="square" lIns="0" tIns="0" rIns="0" bIns="0" rtlCol="0" anchor="ctr"/>
          <a:lstStyle/>
          <a:p>
            <a:pPr marL="0" indent="0">
              <a:buNone/>
            </a:pPr>
            <a:r>
              <a:rPr lang="en-US" sz="1500" b="1" dirty="0">
                <a:solidFill>
                  <a:schemeClr val="tx1"/>
                </a:solidFill>
              </a:rPr>
              <a:t>Delegate</a:t>
            </a:r>
            <a:endParaRPr lang="en-US" sz="1500" dirty="0"/>
          </a:p>
        </p:txBody>
      </p:sp>
      <p:sp>
        <p:nvSpPr>
          <p:cNvPr id="36" name="text-114"/>
          <p:cNvSpPr txBox="1"/>
          <p:nvPr/>
        </p:nvSpPr>
        <p:spPr>
          <a:xfrm>
            <a:off x="9784080" y="3246120"/>
            <a:ext cx="1783080" cy="548640"/>
          </a:xfrm>
          <a:prstGeom prst="rect">
            <a:avLst/>
          </a:prstGeom>
          <a:noFill/>
          <a:ln/>
        </p:spPr>
        <p:txBody>
          <a:bodyPr wrap="square" lIns="0" tIns="0" rIns="0" bIns="0" rtlCol="0" anchor="ctr"/>
          <a:lstStyle/>
          <a:p>
            <a:pPr marL="0" indent="0">
              <a:buNone/>
            </a:pPr>
            <a:r>
              <a:rPr lang="en-US" sz="1200" dirty="0">
                <a:solidFill>
                  <a:schemeClr val="tx1"/>
                </a:solidFill>
              </a:rPr>
              <a:t>With which privileges?</a:t>
            </a:r>
            <a:endParaRPr lang="en-US" sz="1200" dirty="0"/>
          </a:p>
        </p:txBody>
      </p:sp>
      <p:sp>
        <p:nvSpPr>
          <p:cNvPr id="37" name="decision-115"/>
          <p:cNvSpPr/>
          <p:nvPr/>
        </p:nvSpPr>
        <p:spPr>
          <a:xfrm>
            <a:off x="7863840" y="3886200"/>
            <a:ext cx="3776472" cy="548640"/>
          </a:xfrm>
          <a:prstGeom prst="roundRect">
            <a:avLst>
              <a:gd name="adj" fmla="val 13333"/>
            </a:avLst>
          </a:prstGeom>
          <a:solidFill>
            <a:schemeClr val="bg2"/>
          </a:solidFill>
          <a:ln/>
        </p:spPr>
        <p:txBody>
          <a:bodyPr/>
          <a:lstStyle/>
          <a:p>
            <a:endParaRPr lang="en-US"/>
          </a:p>
        </p:txBody>
      </p:sp>
      <p:sp>
        <p:nvSpPr>
          <p:cNvPr id="38" name="circle-116"/>
          <p:cNvSpPr/>
          <p:nvPr/>
        </p:nvSpPr>
        <p:spPr>
          <a:xfrm>
            <a:off x="7964424" y="3968496"/>
            <a:ext cx="384048" cy="384048"/>
          </a:xfrm>
          <a:prstGeom prst="ellipse">
            <a:avLst/>
          </a:prstGeom>
          <a:solidFill>
            <a:schemeClr val="accent1"/>
          </a:solidFill>
          <a:ln/>
        </p:spPr>
        <p:txBody>
          <a:bodyPr/>
          <a:lstStyle/>
          <a:p>
            <a:endParaRPr lang="en-US"/>
          </a:p>
        </p:txBody>
      </p:sp>
      <p:pic>
        <p:nvPicPr>
          <p:cNvPr id="39" name="icon-117" descr="preencoded.png"/>
          <p:cNvPicPr>
            <a:picLocks noChangeAspect="1"/>
          </p:cNvPicPr>
          <p:nvPr/>
        </p:nvPicPr>
        <p:blipFill>
          <a:blip r:embed="rId5"/>
          <a:stretch>
            <a:fillRect/>
          </a:stretch>
        </p:blipFill>
        <p:spPr>
          <a:xfrm>
            <a:off x="8056596" y="4060668"/>
            <a:ext cx="199705" cy="199705"/>
          </a:xfrm>
          <a:prstGeom prst="rect">
            <a:avLst/>
          </a:prstGeom>
        </p:spPr>
      </p:pic>
      <p:sp>
        <p:nvSpPr>
          <p:cNvPr id="40" name="text-118"/>
          <p:cNvSpPr txBox="1"/>
          <p:nvPr/>
        </p:nvSpPr>
        <p:spPr>
          <a:xfrm>
            <a:off x="8458200" y="3886200"/>
            <a:ext cx="1325880" cy="548640"/>
          </a:xfrm>
          <a:prstGeom prst="rect">
            <a:avLst/>
          </a:prstGeom>
          <a:noFill/>
          <a:ln/>
        </p:spPr>
        <p:txBody>
          <a:bodyPr wrap="square" lIns="0" tIns="0" rIns="0" bIns="0" rtlCol="0" anchor="ctr"/>
          <a:lstStyle/>
          <a:p>
            <a:pPr marL="0" indent="0">
              <a:buNone/>
            </a:pPr>
            <a:r>
              <a:rPr lang="en-US" sz="1500" b="1" dirty="0">
                <a:solidFill>
                  <a:schemeClr val="tx1"/>
                </a:solidFill>
              </a:rPr>
              <a:t>Communicate</a:t>
            </a:r>
            <a:endParaRPr lang="en-US" sz="1500" dirty="0"/>
          </a:p>
        </p:txBody>
      </p:sp>
      <p:sp>
        <p:nvSpPr>
          <p:cNvPr id="41" name="text-119"/>
          <p:cNvSpPr txBox="1"/>
          <p:nvPr/>
        </p:nvSpPr>
        <p:spPr>
          <a:xfrm>
            <a:off x="9784080" y="3886200"/>
            <a:ext cx="1783080" cy="548640"/>
          </a:xfrm>
          <a:prstGeom prst="rect">
            <a:avLst/>
          </a:prstGeom>
          <a:noFill/>
          <a:ln/>
        </p:spPr>
        <p:txBody>
          <a:bodyPr wrap="square" lIns="0" tIns="0" rIns="0" bIns="0" rtlCol="0" anchor="ctr"/>
          <a:lstStyle/>
          <a:p>
            <a:pPr marL="0" indent="0">
              <a:buNone/>
            </a:pPr>
            <a:r>
              <a:rPr lang="en-US" sz="1200" dirty="0">
                <a:solidFill>
                  <a:schemeClr val="tx1"/>
                </a:solidFill>
              </a:rPr>
              <a:t>Which messages are trusted?</a:t>
            </a:r>
            <a:endParaRPr lang="en-US" sz="1200" dirty="0"/>
          </a:p>
        </p:txBody>
      </p:sp>
      <p:sp>
        <p:nvSpPr>
          <p:cNvPr id="42" name="decision-120"/>
          <p:cNvSpPr/>
          <p:nvPr/>
        </p:nvSpPr>
        <p:spPr>
          <a:xfrm>
            <a:off x="7863840" y="4526280"/>
            <a:ext cx="3776472" cy="548640"/>
          </a:xfrm>
          <a:prstGeom prst="roundRect">
            <a:avLst>
              <a:gd name="adj" fmla="val 13333"/>
            </a:avLst>
          </a:prstGeom>
          <a:solidFill>
            <a:schemeClr val="bg2"/>
          </a:solidFill>
          <a:ln/>
        </p:spPr>
        <p:txBody>
          <a:bodyPr/>
          <a:lstStyle/>
          <a:p>
            <a:endParaRPr lang="en-US"/>
          </a:p>
        </p:txBody>
      </p:sp>
      <p:sp>
        <p:nvSpPr>
          <p:cNvPr id="43" name="circle-121"/>
          <p:cNvSpPr/>
          <p:nvPr/>
        </p:nvSpPr>
        <p:spPr>
          <a:xfrm>
            <a:off x="7964424" y="4608576"/>
            <a:ext cx="384048" cy="384048"/>
          </a:xfrm>
          <a:prstGeom prst="ellipse">
            <a:avLst/>
          </a:prstGeom>
          <a:solidFill>
            <a:schemeClr val="accent1"/>
          </a:solidFill>
          <a:ln/>
        </p:spPr>
        <p:txBody>
          <a:bodyPr/>
          <a:lstStyle/>
          <a:p>
            <a:endParaRPr lang="en-US"/>
          </a:p>
        </p:txBody>
      </p:sp>
      <p:pic>
        <p:nvPicPr>
          <p:cNvPr id="44" name="icon-122" descr="preencoded.png"/>
          <p:cNvPicPr>
            <a:picLocks noChangeAspect="1"/>
          </p:cNvPicPr>
          <p:nvPr/>
        </p:nvPicPr>
        <p:blipFill>
          <a:blip r:embed="rId6"/>
          <a:stretch>
            <a:fillRect/>
          </a:stretch>
        </p:blipFill>
        <p:spPr>
          <a:xfrm>
            <a:off x="8056596" y="4700748"/>
            <a:ext cx="199705" cy="199705"/>
          </a:xfrm>
          <a:prstGeom prst="rect">
            <a:avLst/>
          </a:prstGeom>
        </p:spPr>
      </p:pic>
      <p:sp>
        <p:nvSpPr>
          <p:cNvPr id="45" name="text-123"/>
          <p:cNvSpPr txBox="1"/>
          <p:nvPr/>
        </p:nvSpPr>
        <p:spPr>
          <a:xfrm>
            <a:off x="8458200" y="4526280"/>
            <a:ext cx="1325880" cy="548640"/>
          </a:xfrm>
          <a:prstGeom prst="rect">
            <a:avLst/>
          </a:prstGeom>
          <a:noFill/>
          <a:ln/>
        </p:spPr>
        <p:txBody>
          <a:bodyPr wrap="square" lIns="0" tIns="0" rIns="0" bIns="0" rtlCol="0" anchor="ctr"/>
          <a:lstStyle/>
          <a:p>
            <a:pPr marL="0" indent="0">
              <a:buNone/>
            </a:pPr>
            <a:r>
              <a:rPr lang="en-US" sz="1500" b="1" dirty="0">
                <a:solidFill>
                  <a:schemeClr val="tx1"/>
                </a:solidFill>
              </a:rPr>
              <a:t>Aggregate</a:t>
            </a:r>
            <a:endParaRPr lang="en-US" sz="1500" dirty="0"/>
          </a:p>
        </p:txBody>
      </p:sp>
      <p:sp>
        <p:nvSpPr>
          <p:cNvPr id="46" name="text-124"/>
          <p:cNvSpPr txBox="1"/>
          <p:nvPr/>
        </p:nvSpPr>
        <p:spPr>
          <a:xfrm>
            <a:off x="9784080" y="4526280"/>
            <a:ext cx="1783080" cy="548640"/>
          </a:xfrm>
          <a:prstGeom prst="rect">
            <a:avLst/>
          </a:prstGeom>
          <a:noFill/>
          <a:ln/>
        </p:spPr>
        <p:txBody>
          <a:bodyPr wrap="square" lIns="0" tIns="0" rIns="0" bIns="0" rtlCol="0" anchor="ctr"/>
          <a:lstStyle/>
          <a:p>
            <a:pPr marL="0" indent="0">
              <a:buNone/>
            </a:pPr>
            <a:r>
              <a:rPr lang="en-US" sz="1200" dirty="0">
                <a:solidFill>
                  <a:schemeClr val="tx1"/>
                </a:solidFill>
              </a:rPr>
              <a:t>Who verifies the results?</a:t>
            </a:r>
            <a:endParaRPr lang="en-US" sz="1200" dirty="0"/>
          </a:p>
        </p:txBody>
      </p:sp>
      <p:sp>
        <p:nvSpPr>
          <p:cNvPr id="47" name="decision-125"/>
          <p:cNvSpPr/>
          <p:nvPr/>
        </p:nvSpPr>
        <p:spPr>
          <a:xfrm>
            <a:off x="7863840" y="5166360"/>
            <a:ext cx="3776472" cy="548640"/>
          </a:xfrm>
          <a:prstGeom prst="roundRect">
            <a:avLst>
              <a:gd name="adj" fmla="val 13333"/>
            </a:avLst>
          </a:prstGeom>
          <a:solidFill>
            <a:schemeClr val="bg2"/>
          </a:solidFill>
          <a:ln/>
        </p:spPr>
        <p:txBody>
          <a:bodyPr/>
          <a:lstStyle/>
          <a:p>
            <a:endParaRPr lang="en-US"/>
          </a:p>
        </p:txBody>
      </p:sp>
      <p:sp>
        <p:nvSpPr>
          <p:cNvPr id="48" name="circle-126"/>
          <p:cNvSpPr/>
          <p:nvPr/>
        </p:nvSpPr>
        <p:spPr>
          <a:xfrm>
            <a:off x="7964424" y="5248656"/>
            <a:ext cx="384048" cy="384048"/>
          </a:xfrm>
          <a:prstGeom prst="ellipse">
            <a:avLst/>
          </a:prstGeom>
          <a:solidFill>
            <a:schemeClr val="accent1"/>
          </a:solidFill>
          <a:ln/>
        </p:spPr>
        <p:txBody>
          <a:bodyPr/>
          <a:lstStyle/>
          <a:p>
            <a:endParaRPr lang="en-US"/>
          </a:p>
        </p:txBody>
      </p:sp>
      <p:pic>
        <p:nvPicPr>
          <p:cNvPr id="49" name="icon-127" descr="preencoded.png"/>
          <p:cNvPicPr>
            <a:picLocks noChangeAspect="1"/>
          </p:cNvPicPr>
          <p:nvPr/>
        </p:nvPicPr>
        <p:blipFill>
          <a:blip r:embed="rId7"/>
          <a:stretch>
            <a:fillRect/>
          </a:stretch>
        </p:blipFill>
        <p:spPr>
          <a:xfrm>
            <a:off x="8056596" y="5340828"/>
            <a:ext cx="199705" cy="199705"/>
          </a:xfrm>
          <a:prstGeom prst="rect">
            <a:avLst/>
          </a:prstGeom>
        </p:spPr>
      </p:pic>
      <p:sp>
        <p:nvSpPr>
          <p:cNvPr id="50" name="text-128"/>
          <p:cNvSpPr txBox="1"/>
          <p:nvPr/>
        </p:nvSpPr>
        <p:spPr>
          <a:xfrm>
            <a:off x="8458200" y="5166360"/>
            <a:ext cx="1325880" cy="548640"/>
          </a:xfrm>
          <a:prstGeom prst="rect">
            <a:avLst/>
          </a:prstGeom>
          <a:noFill/>
          <a:ln/>
        </p:spPr>
        <p:txBody>
          <a:bodyPr wrap="square" lIns="0" tIns="0" rIns="0" bIns="0" rtlCol="0" anchor="ctr"/>
          <a:lstStyle/>
          <a:p>
            <a:pPr marL="0" indent="0">
              <a:buNone/>
            </a:pPr>
            <a:r>
              <a:rPr lang="en-US" sz="1500" b="1" dirty="0">
                <a:solidFill>
                  <a:schemeClr val="tx1"/>
                </a:solidFill>
              </a:rPr>
              <a:t>Stop</a:t>
            </a:r>
            <a:endParaRPr lang="en-US" sz="1500" dirty="0"/>
          </a:p>
        </p:txBody>
      </p:sp>
      <p:sp>
        <p:nvSpPr>
          <p:cNvPr id="51" name="text-129"/>
          <p:cNvSpPr txBox="1"/>
          <p:nvPr/>
        </p:nvSpPr>
        <p:spPr>
          <a:xfrm>
            <a:off x="9784080" y="5166360"/>
            <a:ext cx="1783080" cy="548640"/>
          </a:xfrm>
          <a:prstGeom prst="rect">
            <a:avLst/>
          </a:prstGeom>
          <a:noFill/>
          <a:ln/>
        </p:spPr>
        <p:txBody>
          <a:bodyPr wrap="square" lIns="0" tIns="0" rIns="0" bIns="0" rtlCol="0" anchor="ctr"/>
          <a:lstStyle/>
          <a:p>
            <a:pPr marL="0" indent="0">
              <a:buNone/>
            </a:pPr>
            <a:r>
              <a:rPr lang="en-US" sz="1200" dirty="0">
                <a:solidFill>
                  <a:schemeClr val="tx1"/>
                </a:solidFill>
              </a:rPr>
              <a:t>Does it know when to stop?</a:t>
            </a:r>
            <a:endParaRPr lang="en-US" sz="1200" dirty="0"/>
          </a:p>
        </p:txBody>
      </p:sp>
      <p:sp>
        <p:nvSpPr>
          <p:cNvPr id="52" name="source-130"/>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Autonomy stairs: author's synthesis. Sources: Microsoft Azure Architecture Center (Feb 2026); Zhang, arXiv 2605.02801 (May 2026); Gartner (26 May 2026)</a:t>
            </a:r>
            <a:endParaRPr lang="en-US" sz="1000" dirty="0"/>
          </a:p>
        </p:txBody>
      </p:sp>
      <p:sp>
        <p:nvSpPr>
          <p:cNvPr id="53"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02  ·  HOW IT IS BUILT</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Six orchestration patterns</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2025–26 trend: deterministic by default, agentic where needed (Google ADK 2.0, Microsoft Agent Framework 1.0, LangGraph 1.0)</a:t>
            </a:r>
            <a:endParaRPr lang="en-US" sz="1600" dirty="0"/>
          </a:p>
        </p:txBody>
      </p:sp>
      <p:sp>
        <p:nvSpPr>
          <p:cNvPr id="5" name="pattern-card-131"/>
          <p:cNvSpPr/>
          <p:nvPr/>
        </p:nvSpPr>
        <p:spPr>
          <a:xfrm>
            <a:off x="548640" y="2103120"/>
            <a:ext cx="3511296" cy="1783080"/>
          </a:xfrm>
          <a:prstGeom prst="roundRect">
            <a:avLst>
              <a:gd name="adj" fmla="val 4103"/>
            </a:avLst>
          </a:prstGeom>
          <a:solidFill>
            <a:schemeClr val="bg2"/>
          </a:solidFill>
          <a:ln/>
        </p:spPr>
        <p:txBody>
          <a:bodyPr/>
          <a:lstStyle/>
          <a:p>
            <a:endParaRPr lang="en-US"/>
          </a:p>
        </p:txBody>
      </p:sp>
      <p:sp>
        <p:nvSpPr>
          <p:cNvPr id="6" name="wf-132"/>
          <p:cNvSpPr/>
          <p:nvPr/>
        </p:nvSpPr>
        <p:spPr>
          <a:xfrm>
            <a:off x="731520" y="2834640"/>
            <a:ext cx="274320" cy="274320"/>
          </a:xfrm>
          <a:prstGeom prst="roundRect">
            <a:avLst>
              <a:gd name="adj" fmla="val 13333"/>
            </a:avLst>
          </a:prstGeom>
          <a:solidFill>
            <a:srgbClr val="0B1630"/>
          </a:solidFill>
          <a:ln/>
        </p:spPr>
        <p:txBody>
          <a:bodyPr/>
          <a:lstStyle/>
          <a:p>
            <a:endParaRPr lang="en-US"/>
          </a:p>
        </p:txBody>
      </p:sp>
      <p:sp>
        <p:nvSpPr>
          <p:cNvPr id="7" name="wf-133"/>
          <p:cNvSpPr/>
          <p:nvPr/>
        </p:nvSpPr>
        <p:spPr>
          <a:xfrm>
            <a:off x="1143000" y="2834640"/>
            <a:ext cx="274320" cy="274320"/>
          </a:xfrm>
          <a:prstGeom prst="roundRect">
            <a:avLst>
              <a:gd name="adj" fmla="val 13333"/>
            </a:avLst>
          </a:prstGeom>
          <a:solidFill>
            <a:srgbClr val="0B1630"/>
          </a:solidFill>
          <a:ln/>
        </p:spPr>
        <p:txBody>
          <a:bodyPr/>
          <a:lstStyle/>
          <a:p>
            <a:endParaRPr lang="en-US"/>
          </a:p>
        </p:txBody>
      </p:sp>
      <p:sp>
        <p:nvSpPr>
          <p:cNvPr id="8" name="wf-134"/>
          <p:cNvSpPr/>
          <p:nvPr/>
        </p:nvSpPr>
        <p:spPr>
          <a:xfrm>
            <a:off x="1554480" y="2834640"/>
            <a:ext cx="274320" cy="274320"/>
          </a:xfrm>
          <a:prstGeom prst="roundRect">
            <a:avLst>
              <a:gd name="adj" fmla="val 13333"/>
            </a:avLst>
          </a:prstGeom>
          <a:solidFill>
            <a:srgbClr val="0B1630"/>
          </a:solidFill>
          <a:ln/>
        </p:spPr>
        <p:txBody>
          <a:bodyPr/>
          <a:lstStyle/>
          <a:p>
            <a:endParaRPr lang="en-US"/>
          </a:p>
        </p:txBody>
      </p:sp>
      <p:sp>
        <p:nvSpPr>
          <p:cNvPr id="9" name="line-135"/>
          <p:cNvSpPr/>
          <p:nvPr/>
        </p:nvSpPr>
        <p:spPr>
          <a:xfrm>
            <a:off x="1005840" y="2971800"/>
            <a:ext cx="137160" cy="91"/>
          </a:xfrm>
          <a:prstGeom prst="line">
            <a:avLst/>
          </a:prstGeom>
          <a:noFill/>
          <a:ln w="15875">
            <a:solidFill>
              <a:srgbClr val="8FA0BD"/>
            </a:solidFill>
            <a:prstDash val="solid"/>
            <a:tailEnd type="triangle"/>
          </a:ln>
        </p:spPr>
        <p:txBody>
          <a:bodyPr/>
          <a:lstStyle/>
          <a:p>
            <a:endParaRPr lang="en-US"/>
          </a:p>
        </p:txBody>
      </p:sp>
      <p:sp>
        <p:nvSpPr>
          <p:cNvPr id="10" name="line-136"/>
          <p:cNvSpPr/>
          <p:nvPr/>
        </p:nvSpPr>
        <p:spPr>
          <a:xfrm>
            <a:off x="1417320" y="2971800"/>
            <a:ext cx="137160" cy="91"/>
          </a:xfrm>
          <a:prstGeom prst="line">
            <a:avLst/>
          </a:prstGeom>
          <a:noFill/>
          <a:ln w="15875">
            <a:solidFill>
              <a:srgbClr val="8FA0BD"/>
            </a:solidFill>
            <a:prstDash val="solid"/>
            <a:tailEnd type="triangle"/>
          </a:ln>
        </p:spPr>
        <p:txBody>
          <a:bodyPr/>
          <a:lstStyle/>
          <a:p>
            <a:endParaRPr lang="en-US"/>
          </a:p>
        </p:txBody>
      </p:sp>
      <p:sp>
        <p:nvSpPr>
          <p:cNvPr id="11" name="text-137"/>
          <p:cNvSpPr txBox="1"/>
          <p:nvPr/>
        </p:nvSpPr>
        <p:spPr>
          <a:xfrm>
            <a:off x="2011680" y="2267712"/>
            <a:ext cx="1920240" cy="502920"/>
          </a:xfrm>
          <a:prstGeom prst="rect">
            <a:avLst/>
          </a:prstGeom>
          <a:noFill/>
          <a:ln/>
        </p:spPr>
        <p:txBody>
          <a:bodyPr wrap="square" lIns="0" tIns="0" rIns="0" bIns="0" rtlCol="0" anchor="t"/>
          <a:lstStyle/>
          <a:p>
            <a:pPr marL="0" indent="0">
              <a:buNone/>
            </a:pPr>
            <a:r>
              <a:rPr lang="en-US" sz="1500" b="1" dirty="0">
                <a:solidFill>
                  <a:schemeClr val="tx1"/>
                </a:solidFill>
              </a:rPr>
              <a:t>Workflow</a:t>
            </a:r>
            <a:endParaRPr lang="en-US" sz="1500" dirty="0"/>
          </a:p>
        </p:txBody>
      </p:sp>
      <p:sp>
        <p:nvSpPr>
          <p:cNvPr id="12" name="text-138"/>
          <p:cNvSpPr txBox="1"/>
          <p:nvPr/>
        </p:nvSpPr>
        <p:spPr>
          <a:xfrm>
            <a:off x="2011680" y="278892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repeatable playbooks, alert enrichment</a:t>
            </a:r>
            <a:endParaRPr lang="en-US" sz="1200" dirty="0"/>
          </a:p>
        </p:txBody>
      </p:sp>
      <p:sp>
        <p:nvSpPr>
          <p:cNvPr id="13" name="text-139"/>
          <p:cNvSpPr txBox="1"/>
          <p:nvPr/>
        </p:nvSpPr>
        <p:spPr>
          <a:xfrm>
            <a:off x="2011680" y="326440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brittle on novel inputs</a:t>
            </a:r>
            <a:endParaRPr lang="en-US" sz="1200" dirty="0"/>
          </a:p>
        </p:txBody>
      </p:sp>
      <p:sp>
        <p:nvSpPr>
          <p:cNvPr id="14" name="pattern-card-140"/>
          <p:cNvSpPr/>
          <p:nvPr/>
        </p:nvSpPr>
        <p:spPr>
          <a:xfrm>
            <a:off x="4338828" y="2103120"/>
            <a:ext cx="3511296" cy="1783080"/>
          </a:xfrm>
          <a:prstGeom prst="roundRect">
            <a:avLst>
              <a:gd name="adj" fmla="val 4103"/>
            </a:avLst>
          </a:prstGeom>
          <a:solidFill>
            <a:schemeClr val="bg2"/>
          </a:solidFill>
          <a:ln/>
        </p:spPr>
        <p:txBody>
          <a:bodyPr/>
          <a:lstStyle/>
          <a:p>
            <a:endParaRPr lang="en-US"/>
          </a:p>
        </p:txBody>
      </p:sp>
      <p:sp>
        <p:nvSpPr>
          <p:cNvPr id="15" name="line-141"/>
          <p:cNvSpPr/>
          <p:nvPr/>
        </p:nvSpPr>
        <p:spPr>
          <a:xfrm flipV="1">
            <a:off x="4658868" y="2606040"/>
            <a:ext cx="411480" cy="731520"/>
          </a:xfrm>
          <a:prstGeom prst="line">
            <a:avLst/>
          </a:prstGeom>
          <a:noFill/>
          <a:ln w="15875">
            <a:solidFill>
              <a:srgbClr val="8FA0BD"/>
            </a:solidFill>
            <a:prstDash val="solid"/>
          </a:ln>
        </p:spPr>
        <p:txBody>
          <a:bodyPr/>
          <a:lstStyle/>
          <a:p>
            <a:endParaRPr lang="en-US"/>
          </a:p>
        </p:txBody>
      </p:sp>
      <p:sp>
        <p:nvSpPr>
          <p:cNvPr id="16" name="line-142"/>
          <p:cNvSpPr/>
          <p:nvPr/>
        </p:nvSpPr>
        <p:spPr>
          <a:xfrm>
            <a:off x="5070348" y="2606040"/>
            <a:ext cx="91" cy="731520"/>
          </a:xfrm>
          <a:prstGeom prst="line">
            <a:avLst/>
          </a:prstGeom>
          <a:noFill/>
          <a:ln w="15875">
            <a:solidFill>
              <a:srgbClr val="8FA0BD"/>
            </a:solidFill>
            <a:prstDash val="solid"/>
          </a:ln>
        </p:spPr>
        <p:txBody>
          <a:bodyPr/>
          <a:lstStyle/>
          <a:p>
            <a:endParaRPr lang="en-US"/>
          </a:p>
        </p:txBody>
      </p:sp>
      <p:sp>
        <p:nvSpPr>
          <p:cNvPr id="17" name="line-143"/>
          <p:cNvSpPr/>
          <p:nvPr/>
        </p:nvSpPr>
        <p:spPr>
          <a:xfrm>
            <a:off x="5070348" y="2606040"/>
            <a:ext cx="411480" cy="731520"/>
          </a:xfrm>
          <a:prstGeom prst="line">
            <a:avLst/>
          </a:prstGeom>
          <a:noFill/>
          <a:ln w="15875">
            <a:solidFill>
              <a:srgbClr val="8FA0BD"/>
            </a:solidFill>
            <a:prstDash val="solid"/>
          </a:ln>
        </p:spPr>
        <p:txBody>
          <a:bodyPr/>
          <a:lstStyle/>
          <a:p>
            <a:endParaRPr lang="en-US"/>
          </a:p>
        </p:txBody>
      </p:sp>
      <p:sp>
        <p:nvSpPr>
          <p:cNvPr id="18" name="circle-144"/>
          <p:cNvSpPr/>
          <p:nvPr/>
        </p:nvSpPr>
        <p:spPr>
          <a:xfrm>
            <a:off x="4887468" y="2423160"/>
            <a:ext cx="365760" cy="365760"/>
          </a:xfrm>
          <a:prstGeom prst="ellipse">
            <a:avLst/>
          </a:prstGeom>
          <a:solidFill>
            <a:srgbClr val="0891B2"/>
          </a:solidFill>
          <a:ln w="19050">
            <a:solidFill>
              <a:srgbClr val="FFFFFF"/>
            </a:solidFill>
            <a:prstDash val="solid"/>
          </a:ln>
        </p:spPr>
        <p:txBody>
          <a:bodyPr/>
          <a:lstStyle/>
          <a:p>
            <a:endParaRPr lang="en-US"/>
          </a:p>
        </p:txBody>
      </p:sp>
      <p:sp>
        <p:nvSpPr>
          <p:cNvPr id="19" name="circle-145"/>
          <p:cNvSpPr/>
          <p:nvPr/>
        </p:nvSpPr>
        <p:spPr>
          <a:xfrm>
            <a:off x="4521708" y="3200400"/>
            <a:ext cx="274320" cy="274320"/>
          </a:xfrm>
          <a:prstGeom prst="ellipse">
            <a:avLst/>
          </a:prstGeom>
          <a:solidFill>
            <a:srgbClr val="0B1630"/>
          </a:solidFill>
          <a:ln w="19050">
            <a:solidFill>
              <a:srgbClr val="FFFFFF"/>
            </a:solidFill>
            <a:prstDash val="solid"/>
          </a:ln>
        </p:spPr>
        <p:txBody>
          <a:bodyPr/>
          <a:lstStyle/>
          <a:p>
            <a:endParaRPr lang="en-US"/>
          </a:p>
        </p:txBody>
      </p:sp>
      <p:sp>
        <p:nvSpPr>
          <p:cNvPr id="20" name="circle-146"/>
          <p:cNvSpPr/>
          <p:nvPr/>
        </p:nvSpPr>
        <p:spPr>
          <a:xfrm>
            <a:off x="4933188" y="3200400"/>
            <a:ext cx="274320" cy="274320"/>
          </a:xfrm>
          <a:prstGeom prst="ellipse">
            <a:avLst/>
          </a:prstGeom>
          <a:solidFill>
            <a:srgbClr val="0B1630"/>
          </a:solidFill>
          <a:ln w="19050">
            <a:solidFill>
              <a:srgbClr val="FFFFFF"/>
            </a:solidFill>
            <a:prstDash val="solid"/>
          </a:ln>
        </p:spPr>
        <p:txBody>
          <a:bodyPr/>
          <a:lstStyle/>
          <a:p>
            <a:endParaRPr lang="en-US"/>
          </a:p>
        </p:txBody>
      </p:sp>
      <p:sp>
        <p:nvSpPr>
          <p:cNvPr id="21" name="circle-147"/>
          <p:cNvSpPr/>
          <p:nvPr/>
        </p:nvSpPr>
        <p:spPr>
          <a:xfrm>
            <a:off x="5344668" y="3200400"/>
            <a:ext cx="274320" cy="274320"/>
          </a:xfrm>
          <a:prstGeom prst="ellipse">
            <a:avLst/>
          </a:prstGeom>
          <a:solidFill>
            <a:srgbClr val="0B1630"/>
          </a:solidFill>
          <a:ln w="19050">
            <a:solidFill>
              <a:srgbClr val="FFFFFF"/>
            </a:solidFill>
            <a:prstDash val="solid"/>
          </a:ln>
        </p:spPr>
        <p:txBody>
          <a:bodyPr/>
          <a:lstStyle/>
          <a:p>
            <a:endParaRPr lang="en-US"/>
          </a:p>
        </p:txBody>
      </p:sp>
      <p:sp>
        <p:nvSpPr>
          <p:cNvPr id="22" name="text-148"/>
          <p:cNvSpPr txBox="1"/>
          <p:nvPr/>
        </p:nvSpPr>
        <p:spPr>
          <a:xfrm>
            <a:off x="5801868" y="2267712"/>
            <a:ext cx="1920240" cy="502920"/>
          </a:xfrm>
          <a:prstGeom prst="rect">
            <a:avLst/>
          </a:prstGeom>
          <a:noFill/>
          <a:ln/>
        </p:spPr>
        <p:txBody>
          <a:bodyPr wrap="square" lIns="0" tIns="0" rIns="0" bIns="0" rtlCol="0" anchor="t"/>
          <a:lstStyle/>
          <a:p>
            <a:pPr marL="0" indent="0">
              <a:buNone/>
            </a:pPr>
            <a:r>
              <a:rPr lang="en-US" sz="1500" b="1" dirty="0">
                <a:solidFill>
                  <a:schemeClr val="tx1"/>
                </a:solidFill>
              </a:rPr>
              <a:t>Orchestrator–workers</a:t>
            </a:r>
            <a:endParaRPr lang="en-US" sz="1500" dirty="0"/>
          </a:p>
        </p:txBody>
      </p:sp>
      <p:sp>
        <p:nvSpPr>
          <p:cNvPr id="23" name="text-149"/>
          <p:cNvSpPr txBox="1"/>
          <p:nvPr/>
        </p:nvSpPr>
        <p:spPr>
          <a:xfrm>
            <a:off x="5801868" y="278892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decomposable, breadth-first tasks</a:t>
            </a:r>
            <a:endParaRPr lang="en-US" sz="1200" dirty="0"/>
          </a:p>
        </p:txBody>
      </p:sp>
      <p:sp>
        <p:nvSpPr>
          <p:cNvPr id="24" name="text-150"/>
          <p:cNvSpPr txBox="1"/>
          <p:nvPr/>
        </p:nvSpPr>
        <p:spPr>
          <a:xfrm>
            <a:off x="5801868" y="326440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orchestrator is a single point of compromise</a:t>
            </a:r>
            <a:endParaRPr lang="en-US" sz="1200" dirty="0"/>
          </a:p>
        </p:txBody>
      </p:sp>
      <p:sp>
        <p:nvSpPr>
          <p:cNvPr id="25" name="pattern-card-151"/>
          <p:cNvSpPr/>
          <p:nvPr/>
        </p:nvSpPr>
        <p:spPr>
          <a:xfrm>
            <a:off x="8129016" y="2103120"/>
            <a:ext cx="3511296" cy="1783080"/>
          </a:xfrm>
          <a:prstGeom prst="roundRect">
            <a:avLst>
              <a:gd name="adj" fmla="val 4103"/>
            </a:avLst>
          </a:prstGeom>
          <a:solidFill>
            <a:schemeClr val="bg2"/>
          </a:solidFill>
          <a:ln/>
        </p:spPr>
        <p:txBody>
          <a:bodyPr/>
          <a:lstStyle/>
          <a:p>
            <a:endParaRPr lang="en-US"/>
          </a:p>
        </p:txBody>
      </p:sp>
      <p:sp>
        <p:nvSpPr>
          <p:cNvPr id="26" name="line-152"/>
          <p:cNvSpPr/>
          <p:nvPr/>
        </p:nvSpPr>
        <p:spPr>
          <a:xfrm>
            <a:off x="8860536" y="2560320"/>
            <a:ext cx="411480" cy="411480"/>
          </a:xfrm>
          <a:prstGeom prst="line">
            <a:avLst/>
          </a:prstGeom>
          <a:noFill/>
          <a:ln w="15875">
            <a:solidFill>
              <a:srgbClr val="8FA0BD"/>
            </a:solidFill>
            <a:prstDash val="solid"/>
            <a:tailEnd type="triangle"/>
          </a:ln>
        </p:spPr>
        <p:txBody>
          <a:bodyPr/>
          <a:lstStyle/>
          <a:p>
            <a:endParaRPr lang="en-US"/>
          </a:p>
        </p:txBody>
      </p:sp>
      <p:sp>
        <p:nvSpPr>
          <p:cNvPr id="27" name="line-153"/>
          <p:cNvSpPr/>
          <p:nvPr/>
        </p:nvSpPr>
        <p:spPr>
          <a:xfrm flipV="1">
            <a:off x="8860536" y="2971800"/>
            <a:ext cx="411480" cy="411480"/>
          </a:xfrm>
          <a:prstGeom prst="line">
            <a:avLst/>
          </a:prstGeom>
          <a:noFill/>
          <a:ln w="15875">
            <a:solidFill>
              <a:srgbClr val="8FA0BD"/>
            </a:solidFill>
            <a:prstDash val="solid"/>
            <a:headEnd type="triangle"/>
          </a:ln>
        </p:spPr>
        <p:txBody>
          <a:bodyPr/>
          <a:lstStyle/>
          <a:p>
            <a:endParaRPr lang="en-US"/>
          </a:p>
        </p:txBody>
      </p:sp>
      <p:sp>
        <p:nvSpPr>
          <p:cNvPr id="28" name="line-154"/>
          <p:cNvSpPr/>
          <p:nvPr/>
        </p:nvSpPr>
        <p:spPr>
          <a:xfrm>
            <a:off x="8449056" y="2971800"/>
            <a:ext cx="411480" cy="411480"/>
          </a:xfrm>
          <a:prstGeom prst="line">
            <a:avLst/>
          </a:prstGeom>
          <a:noFill/>
          <a:ln w="15875">
            <a:solidFill>
              <a:srgbClr val="8FA0BD"/>
            </a:solidFill>
            <a:prstDash val="solid"/>
            <a:headEnd type="triangle"/>
          </a:ln>
        </p:spPr>
        <p:txBody>
          <a:bodyPr/>
          <a:lstStyle/>
          <a:p>
            <a:endParaRPr lang="en-US"/>
          </a:p>
        </p:txBody>
      </p:sp>
      <p:sp>
        <p:nvSpPr>
          <p:cNvPr id="29" name="line-155"/>
          <p:cNvSpPr/>
          <p:nvPr/>
        </p:nvSpPr>
        <p:spPr>
          <a:xfrm flipV="1">
            <a:off x="8449056" y="2560320"/>
            <a:ext cx="411480" cy="411480"/>
          </a:xfrm>
          <a:prstGeom prst="line">
            <a:avLst/>
          </a:prstGeom>
          <a:noFill/>
          <a:ln w="15875">
            <a:solidFill>
              <a:srgbClr val="8FA0BD"/>
            </a:solidFill>
            <a:prstDash val="solid"/>
            <a:tailEnd type="triangle"/>
          </a:ln>
        </p:spPr>
        <p:txBody>
          <a:bodyPr/>
          <a:lstStyle/>
          <a:p>
            <a:endParaRPr lang="en-US"/>
          </a:p>
        </p:txBody>
      </p:sp>
      <p:sp>
        <p:nvSpPr>
          <p:cNvPr id="30" name="circle-156"/>
          <p:cNvSpPr/>
          <p:nvPr/>
        </p:nvSpPr>
        <p:spPr>
          <a:xfrm>
            <a:off x="8723376" y="2423160"/>
            <a:ext cx="274320" cy="274320"/>
          </a:xfrm>
          <a:prstGeom prst="ellipse">
            <a:avLst/>
          </a:prstGeom>
          <a:solidFill>
            <a:srgbClr val="0B1630"/>
          </a:solidFill>
          <a:ln w="19050">
            <a:solidFill>
              <a:srgbClr val="FFFFFF"/>
            </a:solidFill>
            <a:prstDash val="solid"/>
          </a:ln>
        </p:spPr>
        <p:txBody>
          <a:bodyPr/>
          <a:lstStyle/>
          <a:p>
            <a:endParaRPr lang="en-US"/>
          </a:p>
        </p:txBody>
      </p:sp>
      <p:sp>
        <p:nvSpPr>
          <p:cNvPr id="31" name="circle-157"/>
          <p:cNvSpPr/>
          <p:nvPr/>
        </p:nvSpPr>
        <p:spPr>
          <a:xfrm>
            <a:off x="9134856" y="2834640"/>
            <a:ext cx="274320" cy="274320"/>
          </a:xfrm>
          <a:prstGeom prst="ellipse">
            <a:avLst/>
          </a:prstGeom>
          <a:solidFill>
            <a:srgbClr val="0B1630"/>
          </a:solidFill>
          <a:ln w="19050">
            <a:solidFill>
              <a:srgbClr val="FFFFFF"/>
            </a:solidFill>
            <a:prstDash val="solid"/>
          </a:ln>
        </p:spPr>
        <p:txBody>
          <a:bodyPr/>
          <a:lstStyle/>
          <a:p>
            <a:endParaRPr lang="en-US"/>
          </a:p>
        </p:txBody>
      </p:sp>
      <p:sp>
        <p:nvSpPr>
          <p:cNvPr id="32" name="circle-158"/>
          <p:cNvSpPr/>
          <p:nvPr/>
        </p:nvSpPr>
        <p:spPr>
          <a:xfrm>
            <a:off x="8723376" y="3246120"/>
            <a:ext cx="274320" cy="274320"/>
          </a:xfrm>
          <a:prstGeom prst="ellipse">
            <a:avLst/>
          </a:prstGeom>
          <a:solidFill>
            <a:srgbClr val="0B1630"/>
          </a:solidFill>
          <a:ln w="19050">
            <a:solidFill>
              <a:srgbClr val="FFFFFF"/>
            </a:solidFill>
            <a:prstDash val="solid"/>
          </a:ln>
        </p:spPr>
        <p:txBody>
          <a:bodyPr/>
          <a:lstStyle/>
          <a:p>
            <a:endParaRPr lang="en-US"/>
          </a:p>
        </p:txBody>
      </p:sp>
      <p:sp>
        <p:nvSpPr>
          <p:cNvPr id="33" name="circle-159"/>
          <p:cNvSpPr/>
          <p:nvPr/>
        </p:nvSpPr>
        <p:spPr>
          <a:xfrm>
            <a:off x="8311896" y="2834640"/>
            <a:ext cx="274320" cy="274320"/>
          </a:xfrm>
          <a:prstGeom prst="ellipse">
            <a:avLst/>
          </a:prstGeom>
          <a:solidFill>
            <a:srgbClr val="0B1630"/>
          </a:solidFill>
          <a:ln w="19050">
            <a:solidFill>
              <a:srgbClr val="FFFFFF"/>
            </a:solidFill>
            <a:prstDash val="solid"/>
          </a:ln>
        </p:spPr>
        <p:txBody>
          <a:bodyPr/>
          <a:lstStyle/>
          <a:p>
            <a:endParaRPr lang="en-US"/>
          </a:p>
        </p:txBody>
      </p:sp>
      <p:sp>
        <p:nvSpPr>
          <p:cNvPr id="34" name="text-160"/>
          <p:cNvSpPr txBox="1"/>
          <p:nvPr/>
        </p:nvSpPr>
        <p:spPr>
          <a:xfrm>
            <a:off x="9592056" y="2267712"/>
            <a:ext cx="1920240" cy="502920"/>
          </a:xfrm>
          <a:prstGeom prst="rect">
            <a:avLst/>
          </a:prstGeom>
          <a:noFill/>
          <a:ln/>
        </p:spPr>
        <p:txBody>
          <a:bodyPr wrap="square" lIns="0" tIns="0" rIns="0" bIns="0" rtlCol="0" anchor="t"/>
          <a:lstStyle/>
          <a:p>
            <a:pPr marL="0" indent="0">
              <a:buNone/>
            </a:pPr>
            <a:r>
              <a:rPr lang="en-US" sz="1500" b="1" dirty="0">
                <a:solidFill>
                  <a:schemeClr val="tx1"/>
                </a:solidFill>
              </a:rPr>
              <a:t>Handoff / swarm</a:t>
            </a:r>
            <a:endParaRPr lang="en-US" sz="1500" dirty="0"/>
          </a:p>
        </p:txBody>
      </p:sp>
      <p:sp>
        <p:nvSpPr>
          <p:cNvPr id="35" name="text-161"/>
          <p:cNvSpPr txBox="1"/>
          <p:nvPr/>
        </p:nvSpPr>
        <p:spPr>
          <a:xfrm>
            <a:off x="9592056" y="278892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routing cases between specialists</a:t>
            </a:r>
            <a:endParaRPr lang="en-US" sz="1200" dirty="0"/>
          </a:p>
        </p:txBody>
      </p:sp>
      <p:sp>
        <p:nvSpPr>
          <p:cNvPr id="36" name="text-162"/>
          <p:cNvSpPr txBox="1"/>
          <p:nvPr/>
        </p:nvSpPr>
        <p:spPr>
          <a:xfrm>
            <a:off x="9592056" y="326440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errors amplify; hard to audit</a:t>
            </a:r>
            <a:endParaRPr lang="en-US" sz="1200" dirty="0"/>
          </a:p>
        </p:txBody>
      </p:sp>
      <p:sp>
        <p:nvSpPr>
          <p:cNvPr id="37" name="pattern-card-163"/>
          <p:cNvSpPr/>
          <p:nvPr/>
        </p:nvSpPr>
        <p:spPr>
          <a:xfrm>
            <a:off x="548640" y="4069080"/>
            <a:ext cx="3511296" cy="1783080"/>
          </a:xfrm>
          <a:prstGeom prst="roundRect">
            <a:avLst>
              <a:gd name="adj" fmla="val 4103"/>
            </a:avLst>
          </a:prstGeom>
          <a:solidFill>
            <a:schemeClr val="bg2"/>
          </a:solidFill>
          <a:ln/>
        </p:spPr>
        <p:txBody>
          <a:bodyPr/>
          <a:lstStyle/>
          <a:p>
            <a:endParaRPr lang="en-US"/>
          </a:p>
        </p:txBody>
      </p:sp>
      <p:sp>
        <p:nvSpPr>
          <p:cNvPr id="38" name="line-164"/>
          <p:cNvSpPr/>
          <p:nvPr/>
        </p:nvSpPr>
        <p:spPr>
          <a:xfrm>
            <a:off x="868680" y="4572000"/>
            <a:ext cx="411480" cy="320040"/>
          </a:xfrm>
          <a:prstGeom prst="line">
            <a:avLst/>
          </a:prstGeom>
          <a:noFill/>
          <a:ln w="15875">
            <a:solidFill>
              <a:srgbClr val="8FA0BD"/>
            </a:solidFill>
            <a:prstDash val="solid"/>
          </a:ln>
        </p:spPr>
        <p:txBody>
          <a:bodyPr/>
          <a:lstStyle/>
          <a:p>
            <a:endParaRPr lang="en-US"/>
          </a:p>
        </p:txBody>
      </p:sp>
      <p:sp>
        <p:nvSpPr>
          <p:cNvPr id="39" name="line-165"/>
          <p:cNvSpPr/>
          <p:nvPr/>
        </p:nvSpPr>
        <p:spPr>
          <a:xfrm flipV="1">
            <a:off x="1280160" y="4572000"/>
            <a:ext cx="411480" cy="320040"/>
          </a:xfrm>
          <a:prstGeom prst="line">
            <a:avLst/>
          </a:prstGeom>
          <a:noFill/>
          <a:ln w="15875">
            <a:solidFill>
              <a:srgbClr val="8FA0BD"/>
            </a:solidFill>
            <a:prstDash val="solid"/>
          </a:ln>
        </p:spPr>
        <p:txBody>
          <a:bodyPr/>
          <a:lstStyle/>
          <a:p>
            <a:endParaRPr lang="en-US"/>
          </a:p>
        </p:txBody>
      </p:sp>
      <p:sp>
        <p:nvSpPr>
          <p:cNvPr id="40" name="line-166"/>
          <p:cNvSpPr/>
          <p:nvPr/>
        </p:nvSpPr>
        <p:spPr>
          <a:xfrm>
            <a:off x="1280160" y="4892040"/>
            <a:ext cx="91" cy="457200"/>
          </a:xfrm>
          <a:prstGeom prst="line">
            <a:avLst/>
          </a:prstGeom>
          <a:noFill/>
          <a:ln w="15875">
            <a:solidFill>
              <a:srgbClr val="8FA0BD"/>
            </a:solidFill>
            <a:prstDash val="solid"/>
          </a:ln>
        </p:spPr>
        <p:txBody>
          <a:bodyPr/>
          <a:lstStyle/>
          <a:p>
            <a:endParaRPr lang="en-US"/>
          </a:p>
        </p:txBody>
      </p:sp>
      <p:sp>
        <p:nvSpPr>
          <p:cNvPr id="41" name="chat-167"/>
          <p:cNvSpPr/>
          <p:nvPr/>
        </p:nvSpPr>
        <p:spPr>
          <a:xfrm>
            <a:off x="1078992" y="4773168"/>
            <a:ext cx="402336" cy="237744"/>
          </a:xfrm>
          <a:prstGeom prst="roundRect">
            <a:avLst>
              <a:gd name="adj" fmla="val 23077"/>
            </a:avLst>
          </a:prstGeom>
          <a:solidFill>
            <a:srgbClr val="0891B2"/>
          </a:solidFill>
          <a:ln/>
        </p:spPr>
        <p:txBody>
          <a:bodyPr/>
          <a:lstStyle/>
          <a:p>
            <a:endParaRPr lang="en-US"/>
          </a:p>
        </p:txBody>
      </p:sp>
      <p:sp>
        <p:nvSpPr>
          <p:cNvPr id="42" name="circle-168"/>
          <p:cNvSpPr/>
          <p:nvPr/>
        </p:nvSpPr>
        <p:spPr>
          <a:xfrm>
            <a:off x="731520" y="4434840"/>
            <a:ext cx="274320" cy="274320"/>
          </a:xfrm>
          <a:prstGeom prst="ellipse">
            <a:avLst/>
          </a:prstGeom>
          <a:solidFill>
            <a:srgbClr val="0B1630"/>
          </a:solidFill>
          <a:ln w="19050">
            <a:solidFill>
              <a:srgbClr val="FFFFFF"/>
            </a:solidFill>
            <a:prstDash val="solid"/>
          </a:ln>
        </p:spPr>
        <p:txBody>
          <a:bodyPr/>
          <a:lstStyle/>
          <a:p>
            <a:endParaRPr lang="en-US"/>
          </a:p>
        </p:txBody>
      </p:sp>
      <p:sp>
        <p:nvSpPr>
          <p:cNvPr id="43" name="circle-169"/>
          <p:cNvSpPr/>
          <p:nvPr/>
        </p:nvSpPr>
        <p:spPr>
          <a:xfrm>
            <a:off x="1554480" y="4434840"/>
            <a:ext cx="274320" cy="274320"/>
          </a:xfrm>
          <a:prstGeom prst="ellipse">
            <a:avLst/>
          </a:prstGeom>
          <a:solidFill>
            <a:srgbClr val="0B1630"/>
          </a:solidFill>
          <a:ln w="19050">
            <a:solidFill>
              <a:srgbClr val="FFFFFF"/>
            </a:solidFill>
            <a:prstDash val="solid"/>
          </a:ln>
        </p:spPr>
        <p:txBody>
          <a:bodyPr/>
          <a:lstStyle/>
          <a:p>
            <a:endParaRPr lang="en-US"/>
          </a:p>
        </p:txBody>
      </p:sp>
      <p:sp>
        <p:nvSpPr>
          <p:cNvPr id="44" name="circle-170"/>
          <p:cNvSpPr/>
          <p:nvPr/>
        </p:nvSpPr>
        <p:spPr>
          <a:xfrm>
            <a:off x="1143000" y="5212080"/>
            <a:ext cx="274320" cy="274320"/>
          </a:xfrm>
          <a:prstGeom prst="ellipse">
            <a:avLst/>
          </a:prstGeom>
          <a:solidFill>
            <a:srgbClr val="0B1630"/>
          </a:solidFill>
          <a:ln w="19050">
            <a:solidFill>
              <a:srgbClr val="FFFFFF"/>
            </a:solidFill>
            <a:prstDash val="solid"/>
          </a:ln>
        </p:spPr>
        <p:txBody>
          <a:bodyPr/>
          <a:lstStyle/>
          <a:p>
            <a:endParaRPr lang="en-US"/>
          </a:p>
        </p:txBody>
      </p:sp>
      <p:sp>
        <p:nvSpPr>
          <p:cNvPr id="45" name="text-171"/>
          <p:cNvSpPr txBox="1"/>
          <p:nvPr/>
        </p:nvSpPr>
        <p:spPr>
          <a:xfrm>
            <a:off x="2011680" y="4233672"/>
            <a:ext cx="1920240" cy="502920"/>
          </a:xfrm>
          <a:prstGeom prst="rect">
            <a:avLst/>
          </a:prstGeom>
          <a:noFill/>
          <a:ln/>
        </p:spPr>
        <p:txBody>
          <a:bodyPr wrap="square" lIns="0" tIns="0" rIns="0" bIns="0" rtlCol="0" anchor="t"/>
          <a:lstStyle/>
          <a:p>
            <a:pPr marL="0" indent="0">
              <a:buNone/>
            </a:pPr>
            <a:r>
              <a:rPr lang="en-US" sz="1500" b="1" dirty="0">
                <a:solidFill>
                  <a:schemeClr val="tx1"/>
                </a:solidFill>
              </a:rPr>
              <a:t>Group chat / debate</a:t>
            </a:r>
            <a:endParaRPr lang="en-US" sz="1500" dirty="0"/>
          </a:p>
        </p:txBody>
      </p:sp>
      <p:sp>
        <p:nvSpPr>
          <p:cNvPr id="46" name="text-172"/>
          <p:cNvSpPr txBox="1"/>
          <p:nvPr/>
        </p:nvSpPr>
        <p:spPr>
          <a:xfrm>
            <a:off x="2011680" y="475488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review and critique</a:t>
            </a:r>
            <a:endParaRPr lang="en-US" sz="1200" dirty="0"/>
          </a:p>
        </p:txBody>
      </p:sp>
      <p:sp>
        <p:nvSpPr>
          <p:cNvPr id="47" name="text-173"/>
          <p:cNvSpPr txBox="1"/>
          <p:nvPr/>
        </p:nvSpPr>
        <p:spPr>
          <a:xfrm>
            <a:off x="2011680" y="523036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gains mostly equal a majority vote</a:t>
            </a:r>
            <a:endParaRPr lang="en-US" sz="1200" dirty="0"/>
          </a:p>
        </p:txBody>
      </p:sp>
      <p:sp>
        <p:nvSpPr>
          <p:cNvPr id="48" name="pattern-card-174"/>
          <p:cNvSpPr/>
          <p:nvPr/>
        </p:nvSpPr>
        <p:spPr>
          <a:xfrm>
            <a:off x="4338828" y="4069080"/>
            <a:ext cx="3511296" cy="1783080"/>
          </a:xfrm>
          <a:prstGeom prst="roundRect">
            <a:avLst>
              <a:gd name="adj" fmla="val 4103"/>
            </a:avLst>
          </a:prstGeom>
          <a:solidFill>
            <a:schemeClr val="bg2"/>
          </a:solidFill>
          <a:ln/>
        </p:spPr>
        <p:txBody>
          <a:bodyPr/>
          <a:lstStyle/>
          <a:p>
            <a:endParaRPr lang="en-US"/>
          </a:p>
        </p:txBody>
      </p:sp>
      <p:sp>
        <p:nvSpPr>
          <p:cNvPr id="49" name="line-175"/>
          <p:cNvSpPr/>
          <p:nvPr/>
        </p:nvSpPr>
        <p:spPr>
          <a:xfrm>
            <a:off x="5070348" y="4462272"/>
            <a:ext cx="91" cy="475488"/>
          </a:xfrm>
          <a:prstGeom prst="line">
            <a:avLst/>
          </a:prstGeom>
          <a:noFill/>
          <a:ln w="15875">
            <a:solidFill>
              <a:srgbClr val="8FA0BD"/>
            </a:solidFill>
            <a:prstDash val="solid"/>
          </a:ln>
        </p:spPr>
        <p:txBody>
          <a:bodyPr/>
          <a:lstStyle/>
          <a:p>
            <a:endParaRPr lang="en-US"/>
          </a:p>
        </p:txBody>
      </p:sp>
      <p:sp>
        <p:nvSpPr>
          <p:cNvPr id="50" name="line-176"/>
          <p:cNvSpPr/>
          <p:nvPr/>
        </p:nvSpPr>
        <p:spPr>
          <a:xfrm>
            <a:off x="5070348" y="4937760"/>
            <a:ext cx="475488" cy="91"/>
          </a:xfrm>
          <a:prstGeom prst="line">
            <a:avLst/>
          </a:prstGeom>
          <a:noFill/>
          <a:ln w="15875">
            <a:solidFill>
              <a:srgbClr val="8FA0BD"/>
            </a:solidFill>
            <a:prstDash val="solid"/>
          </a:ln>
        </p:spPr>
        <p:txBody>
          <a:bodyPr/>
          <a:lstStyle/>
          <a:p>
            <a:endParaRPr lang="en-US"/>
          </a:p>
        </p:txBody>
      </p:sp>
      <p:sp>
        <p:nvSpPr>
          <p:cNvPr id="51" name="line-177"/>
          <p:cNvSpPr/>
          <p:nvPr/>
        </p:nvSpPr>
        <p:spPr>
          <a:xfrm>
            <a:off x="5070348" y="4937760"/>
            <a:ext cx="91" cy="475488"/>
          </a:xfrm>
          <a:prstGeom prst="line">
            <a:avLst/>
          </a:prstGeom>
          <a:noFill/>
          <a:ln w="15875">
            <a:solidFill>
              <a:srgbClr val="8FA0BD"/>
            </a:solidFill>
            <a:prstDash val="solid"/>
          </a:ln>
        </p:spPr>
        <p:txBody>
          <a:bodyPr/>
          <a:lstStyle/>
          <a:p>
            <a:endParaRPr lang="en-US"/>
          </a:p>
        </p:txBody>
      </p:sp>
      <p:sp>
        <p:nvSpPr>
          <p:cNvPr id="52" name="line-178"/>
          <p:cNvSpPr/>
          <p:nvPr/>
        </p:nvSpPr>
        <p:spPr>
          <a:xfrm>
            <a:off x="4594860" y="4937760"/>
            <a:ext cx="475488" cy="91"/>
          </a:xfrm>
          <a:prstGeom prst="line">
            <a:avLst/>
          </a:prstGeom>
          <a:noFill/>
          <a:ln w="15875">
            <a:solidFill>
              <a:srgbClr val="8FA0BD"/>
            </a:solidFill>
            <a:prstDash val="solid"/>
          </a:ln>
        </p:spPr>
        <p:txBody>
          <a:bodyPr/>
          <a:lstStyle/>
          <a:p>
            <a:endParaRPr lang="en-US"/>
          </a:p>
        </p:txBody>
      </p:sp>
      <p:sp>
        <p:nvSpPr>
          <p:cNvPr id="53" name="board-179"/>
          <p:cNvSpPr/>
          <p:nvPr/>
        </p:nvSpPr>
        <p:spPr>
          <a:xfrm>
            <a:off x="4796028" y="4773168"/>
            <a:ext cx="548640" cy="329184"/>
          </a:xfrm>
          <a:prstGeom prst="rect">
            <a:avLst/>
          </a:prstGeom>
          <a:solidFill>
            <a:srgbClr val="FFFFFF"/>
          </a:solidFill>
          <a:ln w="19050">
            <a:solidFill>
              <a:srgbClr val="0B1630"/>
            </a:solidFill>
            <a:prstDash val="solid"/>
          </a:ln>
        </p:spPr>
        <p:txBody>
          <a:bodyPr/>
          <a:lstStyle/>
          <a:p>
            <a:endParaRPr lang="en-US"/>
          </a:p>
        </p:txBody>
      </p:sp>
      <p:sp>
        <p:nvSpPr>
          <p:cNvPr id="54" name="circle-180"/>
          <p:cNvSpPr/>
          <p:nvPr/>
        </p:nvSpPr>
        <p:spPr>
          <a:xfrm>
            <a:off x="4951476" y="4343400"/>
            <a:ext cx="237744" cy="237744"/>
          </a:xfrm>
          <a:prstGeom prst="ellipse">
            <a:avLst/>
          </a:prstGeom>
          <a:solidFill>
            <a:srgbClr val="0B1630"/>
          </a:solidFill>
          <a:ln w="19050">
            <a:solidFill>
              <a:srgbClr val="FFFFFF"/>
            </a:solidFill>
            <a:prstDash val="solid"/>
          </a:ln>
        </p:spPr>
        <p:txBody>
          <a:bodyPr/>
          <a:lstStyle/>
          <a:p>
            <a:endParaRPr lang="en-US"/>
          </a:p>
        </p:txBody>
      </p:sp>
      <p:sp>
        <p:nvSpPr>
          <p:cNvPr id="55" name="circle-181"/>
          <p:cNvSpPr/>
          <p:nvPr/>
        </p:nvSpPr>
        <p:spPr>
          <a:xfrm>
            <a:off x="5426964" y="4818888"/>
            <a:ext cx="237744" cy="237744"/>
          </a:xfrm>
          <a:prstGeom prst="ellipse">
            <a:avLst/>
          </a:prstGeom>
          <a:solidFill>
            <a:srgbClr val="0B1630"/>
          </a:solidFill>
          <a:ln w="19050">
            <a:solidFill>
              <a:srgbClr val="FFFFFF"/>
            </a:solidFill>
            <a:prstDash val="solid"/>
          </a:ln>
        </p:spPr>
        <p:txBody>
          <a:bodyPr/>
          <a:lstStyle/>
          <a:p>
            <a:endParaRPr lang="en-US"/>
          </a:p>
        </p:txBody>
      </p:sp>
      <p:sp>
        <p:nvSpPr>
          <p:cNvPr id="56" name="circle-182"/>
          <p:cNvSpPr/>
          <p:nvPr/>
        </p:nvSpPr>
        <p:spPr>
          <a:xfrm>
            <a:off x="4951476" y="5294376"/>
            <a:ext cx="237744" cy="237744"/>
          </a:xfrm>
          <a:prstGeom prst="ellipse">
            <a:avLst/>
          </a:prstGeom>
          <a:solidFill>
            <a:srgbClr val="0B1630"/>
          </a:solidFill>
          <a:ln w="19050">
            <a:solidFill>
              <a:srgbClr val="FFFFFF"/>
            </a:solidFill>
            <a:prstDash val="solid"/>
          </a:ln>
        </p:spPr>
        <p:txBody>
          <a:bodyPr/>
          <a:lstStyle/>
          <a:p>
            <a:endParaRPr lang="en-US"/>
          </a:p>
        </p:txBody>
      </p:sp>
      <p:sp>
        <p:nvSpPr>
          <p:cNvPr id="57" name="circle-183"/>
          <p:cNvSpPr/>
          <p:nvPr/>
        </p:nvSpPr>
        <p:spPr>
          <a:xfrm>
            <a:off x="4475988" y="4818888"/>
            <a:ext cx="237744" cy="237744"/>
          </a:xfrm>
          <a:prstGeom prst="ellipse">
            <a:avLst/>
          </a:prstGeom>
          <a:solidFill>
            <a:srgbClr val="0B1630"/>
          </a:solidFill>
          <a:ln w="19050">
            <a:solidFill>
              <a:srgbClr val="FFFFFF"/>
            </a:solidFill>
            <a:prstDash val="solid"/>
          </a:ln>
        </p:spPr>
        <p:txBody>
          <a:bodyPr/>
          <a:lstStyle/>
          <a:p>
            <a:endParaRPr lang="en-US"/>
          </a:p>
        </p:txBody>
      </p:sp>
      <p:sp>
        <p:nvSpPr>
          <p:cNvPr id="58" name="text-184"/>
          <p:cNvSpPr txBox="1"/>
          <p:nvPr/>
        </p:nvSpPr>
        <p:spPr>
          <a:xfrm>
            <a:off x="5801868" y="4233672"/>
            <a:ext cx="1920240" cy="502920"/>
          </a:xfrm>
          <a:prstGeom prst="rect">
            <a:avLst/>
          </a:prstGeom>
          <a:noFill/>
          <a:ln/>
        </p:spPr>
        <p:txBody>
          <a:bodyPr wrap="square" lIns="0" tIns="0" rIns="0" bIns="0" rtlCol="0" anchor="t"/>
          <a:lstStyle/>
          <a:p>
            <a:pPr marL="0" indent="0">
              <a:buNone/>
            </a:pPr>
            <a:r>
              <a:rPr lang="en-US" sz="1500" b="1" dirty="0">
                <a:solidFill>
                  <a:schemeClr val="tx1"/>
                </a:solidFill>
              </a:rPr>
              <a:t>Blackboard</a:t>
            </a:r>
            <a:endParaRPr lang="en-US" sz="1500" dirty="0"/>
          </a:p>
        </p:txBody>
      </p:sp>
      <p:sp>
        <p:nvSpPr>
          <p:cNvPr id="59" name="text-185"/>
          <p:cNvSpPr txBox="1"/>
          <p:nvPr/>
        </p:nvSpPr>
        <p:spPr>
          <a:xfrm>
            <a:off x="5801868" y="475488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large parallel engineering</a:t>
            </a:r>
            <a:endParaRPr lang="en-US" sz="1200" dirty="0"/>
          </a:p>
        </p:txBody>
      </p:sp>
      <p:sp>
        <p:nvSpPr>
          <p:cNvPr id="60" name="text-186"/>
          <p:cNvSpPr txBox="1"/>
          <p:nvPr/>
        </p:nvSpPr>
        <p:spPr>
          <a:xfrm>
            <a:off x="5801868" y="523036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collisions; needs a near-perfect verifier</a:t>
            </a:r>
            <a:endParaRPr lang="en-US" sz="1200" dirty="0"/>
          </a:p>
        </p:txBody>
      </p:sp>
      <p:sp>
        <p:nvSpPr>
          <p:cNvPr id="61" name="pattern-card-187"/>
          <p:cNvSpPr/>
          <p:nvPr/>
        </p:nvSpPr>
        <p:spPr>
          <a:xfrm>
            <a:off x="8129016" y="4069080"/>
            <a:ext cx="3511296" cy="1783080"/>
          </a:xfrm>
          <a:prstGeom prst="roundRect">
            <a:avLst>
              <a:gd name="adj" fmla="val 4103"/>
            </a:avLst>
          </a:prstGeom>
          <a:solidFill>
            <a:schemeClr val="bg2"/>
          </a:solidFill>
          <a:ln/>
        </p:spPr>
        <p:txBody>
          <a:bodyPr/>
          <a:lstStyle/>
          <a:p>
            <a:endParaRPr lang="en-US"/>
          </a:p>
        </p:txBody>
      </p:sp>
      <p:sp>
        <p:nvSpPr>
          <p:cNvPr id="62" name="line-188"/>
          <p:cNvSpPr/>
          <p:nvPr/>
        </p:nvSpPr>
        <p:spPr>
          <a:xfrm flipV="1">
            <a:off x="8449056" y="4572000"/>
            <a:ext cx="411480" cy="731520"/>
          </a:xfrm>
          <a:prstGeom prst="line">
            <a:avLst/>
          </a:prstGeom>
          <a:noFill/>
          <a:ln w="15875">
            <a:solidFill>
              <a:srgbClr val="8FA0BD"/>
            </a:solidFill>
            <a:prstDash val="dash"/>
          </a:ln>
        </p:spPr>
        <p:txBody>
          <a:bodyPr/>
          <a:lstStyle/>
          <a:p>
            <a:endParaRPr lang="en-US"/>
          </a:p>
        </p:txBody>
      </p:sp>
      <p:sp>
        <p:nvSpPr>
          <p:cNvPr id="63" name="line-189"/>
          <p:cNvSpPr/>
          <p:nvPr/>
        </p:nvSpPr>
        <p:spPr>
          <a:xfrm>
            <a:off x="8860536" y="4572000"/>
            <a:ext cx="91" cy="731520"/>
          </a:xfrm>
          <a:prstGeom prst="line">
            <a:avLst/>
          </a:prstGeom>
          <a:noFill/>
          <a:ln w="15875">
            <a:solidFill>
              <a:srgbClr val="8FA0BD"/>
            </a:solidFill>
            <a:prstDash val="dash"/>
          </a:ln>
        </p:spPr>
        <p:txBody>
          <a:bodyPr/>
          <a:lstStyle/>
          <a:p>
            <a:endParaRPr lang="en-US"/>
          </a:p>
        </p:txBody>
      </p:sp>
      <p:sp>
        <p:nvSpPr>
          <p:cNvPr id="64" name="line-190"/>
          <p:cNvSpPr/>
          <p:nvPr/>
        </p:nvSpPr>
        <p:spPr>
          <a:xfrm>
            <a:off x="8860536" y="4572000"/>
            <a:ext cx="411480" cy="731520"/>
          </a:xfrm>
          <a:prstGeom prst="line">
            <a:avLst/>
          </a:prstGeom>
          <a:noFill/>
          <a:ln w="15875">
            <a:solidFill>
              <a:srgbClr val="8FA0BD"/>
            </a:solidFill>
            <a:prstDash val="dash"/>
          </a:ln>
        </p:spPr>
        <p:txBody>
          <a:bodyPr/>
          <a:lstStyle/>
          <a:p>
            <a:endParaRPr lang="en-US"/>
          </a:p>
        </p:txBody>
      </p:sp>
      <p:sp>
        <p:nvSpPr>
          <p:cNvPr id="65" name="circle-191"/>
          <p:cNvSpPr/>
          <p:nvPr/>
        </p:nvSpPr>
        <p:spPr>
          <a:xfrm>
            <a:off x="8659368" y="4370832"/>
            <a:ext cx="402336" cy="402336"/>
          </a:xfrm>
          <a:prstGeom prst="ellipse">
            <a:avLst/>
          </a:prstGeom>
          <a:solidFill>
            <a:srgbClr val="7C5CD6"/>
          </a:solidFill>
          <a:ln w="19050">
            <a:solidFill>
              <a:srgbClr val="FFFFFF"/>
            </a:solidFill>
            <a:prstDash val="solid"/>
          </a:ln>
        </p:spPr>
        <p:txBody>
          <a:bodyPr/>
          <a:lstStyle/>
          <a:p>
            <a:endParaRPr lang="en-US"/>
          </a:p>
        </p:txBody>
      </p:sp>
      <p:sp>
        <p:nvSpPr>
          <p:cNvPr id="66" name="text-192"/>
          <p:cNvSpPr txBox="1"/>
          <p:nvPr/>
        </p:nvSpPr>
        <p:spPr>
          <a:xfrm>
            <a:off x="8659368" y="4370832"/>
            <a:ext cx="402336" cy="402336"/>
          </a:xfrm>
          <a:prstGeom prst="rect">
            <a:avLst/>
          </a:prstGeom>
          <a:noFill/>
          <a:ln/>
        </p:spPr>
        <p:txBody>
          <a:bodyPr wrap="square" lIns="0" tIns="0" rIns="0" bIns="0" rtlCol="0" anchor="ctr"/>
          <a:lstStyle/>
          <a:p>
            <a:pPr marL="0" indent="0" algn="ctr">
              <a:buNone/>
            </a:pPr>
            <a:r>
              <a:rPr lang="en-US" sz="1000" b="1" dirty="0">
                <a:solidFill>
                  <a:srgbClr val="FFFFFF"/>
                </a:solidFill>
              </a:rPr>
              <a:t>RL</a:t>
            </a:r>
            <a:endParaRPr lang="en-US" sz="1000" dirty="0"/>
          </a:p>
        </p:txBody>
      </p:sp>
      <p:sp>
        <p:nvSpPr>
          <p:cNvPr id="67" name="circle-193"/>
          <p:cNvSpPr/>
          <p:nvPr/>
        </p:nvSpPr>
        <p:spPr>
          <a:xfrm>
            <a:off x="8311896" y="5166360"/>
            <a:ext cx="274320" cy="274320"/>
          </a:xfrm>
          <a:prstGeom prst="ellipse">
            <a:avLst/>
          </a:prstGeom>
          <a:solidFill>
            <a:srgbClr val="0B1630"/>
          </a:solidFill>
          <a:ln w="19050">
            <a:solidFill>
              <a:srgbClr val="FFFFFF"/>
            </a:solidFill>
            <a:prstDash val="solid"/>
          </a:ln>
        </p:spPr>
        <p:txBody>
          <a:bodyPr/>
          <a:lstStyle/>
          <a:p>
            <a:endParaRPr lang="en-US"/>
          </a:p>
        </p:txBody>
      </p:sp>
      <p:sp>
        <p:nvSpPr>
          <p:cNvPr id="68" name="circle-194"/>
          <p:cNvSpPr/>
          <p:nvPr/>
        </p:nvSpPr>
        <p:spPr>
          <a:xfrm>
            <a:off x="8723376" y="5166360"/>
            <a:ext cx="274320" cy="274320"/>
          </a:xfrm>
          <a:prstGeom prst="ellipse">
            <a:avLst/>
          </a:prstGeom>
          <a:solidFill>
            <a:srgbClr val="0B1630"/>
          </a:solidFill>
          <a:ln w="19050">
            <a:solidFill>
              <a:srgbClr val="FFFFFF"/>
            </a:solidFill>
            <a:prstDash val="solid"/>
          </a:ln>
        </p:spPr>
        <p:txBody>
          <a:bodyPr/>
          <a:lstStyle/>
          <a:p>
            <a:endParaRPr lang="en-US"/>
          </a:p>
        </p:txBody>
      </p:sp>
      <p:sp>
        <p:nvSpPr>
          <p:cNvPr id="69" name="circle-195"/>
          <p:cNvSpPr/>
          <p:nvPr/>
        </p:nvSpPr>
        <p:spPr>
          <a:xfrm>
            <a:off x="9134856" y="5166360"/>
            <a:ext cx="274320" cy="274320"/>
          </a:xfrm>
          <a:prstGeom prst="ellipse">
            <a:avLst/>
          </a:prstGeom>
          <a:solidFill>
            <a:srgbClr val="0B1630"/>
          </a:solidFill>
          <a:ln w="19050">
            <a:solidFill>
              <a:srgbClr val="FFFFFF"/>
            </a:solidFill>
            <a:prstDash val="solid"/>
          </a:ln>
        </p:spPr>
        <p:txBody>
          <a:bodyPr/>
          <a:lstStyle/>
          <a:p>
            <a:endParaRPr lang="en-US"/>
          </a:p>
        </p:txBody>
      </p:sp>
      <p:sp>
        <p:nvSpPr>
          <p:cNvPr id="70" name="text-196"/>
          <p:cNvSpPr txBox="1"/>
          <p:nvPr/>
        </p:nvSpPr>
        <p:spPr>
          <a:xfrm>
            <a:off x="9592056" y="4233672"/>
            <a:ext cx="1920240" cy="502920"/>
          </a:xfrm>
          <a:prstGeom prst="rect">
            <a:avLst/>
          </a:prstGeom>
          <a:noFill/>
          <a:ln/>
        </p:spPr>
        <p:txBody>
          <a:bodyPr wrap="square" lIns="0" tIns="0" rIns="0" bIns="0" rtlCol="0" anchor="t"/>
          <a:lstStyle/>
          <a:p>
            <a:pPr marL="0" indent="0">
              <a:buNone/>
            </a:pPr>
            <a:r>
              <a:rPr lang="en-US" sz="1500" b="1" dirty="0">
                <a:solidFill>
                  <a:schemeClr val="tx1"/>
                </a:solidFill>
              </a:rPr>
              <a:t>Learned orchestration</a:t>
            </a:r>
            <a:endParaRPr lang="en-US" sz="1500" dirty="0"/>
          </a:p>
        </p:txBody>
      </p:sp>
      <p:sp>
        <p:nvSpPr>
          <p:cNvPr id="71" name="text-197"/>
          <p:cNvSpPr txBox="1"/>
          <p:nvPr/>
        </p:nvSpPr>
        <p:spPr>
          <a:xfrm>
            <a:off x="9592056" y="4754880"/>
            <a:ext cx="1920240" cy="457200"/>
          </a:xfrm>
          <a:prstGeom prst="rect">
            <a:avLst/>
          </a:prstGeom>
          <a:noFill/>
          <a:ln/>
        </p:spPr>
        <p:txBody>
          <a:bodyPr wrap="square" lIns="0" tIns="0" rIns="0" bIns="0" rtlCol="0" anchor="t"/>
          <a:lstStyle/>
          <a:p>
            <a:pPr marL="0" indent="0">
              <a:buNone/>
            </a:pPr>
            <a:r>
              <a:rPr lang="en-US" sz="1200" dirty="0">
                <a:solidFill>
                  <a:schemeClr val="tx1"/>
                </a:solidFill>
              </a:rPr>
              <a:t>Fits: cost and latency optimization</a:t>
            </a:r>
            <a:endParaRPr lang="en-US" sz="1200" dirty="0"/>
          </a:p>
        </p:txBody>
      </p:sp>
      <p:sp>
        <p:nvSpPr>
          <p:cNvPr id="72" name="text-198"/>
          <p:cNvSpPr txBox="1"/>
          <p:nvPr/>
        </p:nvSpPr>
        <p:spPr>
          <a:xfrm>
            <a:off x="9592056" y="5230368"/>
            <a:ext cx="1920240" cy="548640"/>
          </a:xfrm>
          <a:prstGeom prst="rect">
            <a:avLst/>
          </a:prstGeom>
          <a:noFill/>
          <a:ln/>
        </p:spPr>
        <p:txBody>
          <a:bodyPr wrap="square" lIns="0" tIns="0" rIns="0" bIns="0" rtlCol="0" anchor="t"/>
          <a:lstStyle/>
          <a:p>
            <a:pPr marL="0" indent="0">
              <a:buNone/>
            </a:pPr>
            <a:r>
              <a:rPr lang="en-US" sz="1200" b="1" dirty="0">
                <a:solidFill>
                  <a:schemeClr val="accent2"/>
                </a:solidFill>
              </a:rPr>
              <a:t>Risk: </a:t>
            </a:r>
            <a:r>
              <a:rPr lang="en-US" sz="1200" dirty="0">
                <a:solidFill>
                  <a:schemeClr val="tx1"/>
                </a:solidFill>
              </a:rPr>
              <a:t>opaque routing; audit gap</a:t>
            </a:r>
            <a:endParaRPr lang="en-US" sz="1200" dirty="0"/>
          </a:p>
        </p:txBody>
      </p:sp>
      <p:sp>
        <p:nvSpPr>
          <p:cNvPr id="73" name="source-199"/>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Anthropic (Dec 2024; Jun 2025; Feb 2026); OpenAI, A practical guide to building agents (2025); Microsoft (2024–2026); Google, Why we built ADK 2.0 (Jul 2026); Choi et al., NeurIPS 2025</a:t>
            </a:r>
            <a:endParaRPr lang="en-US" sz="1000" dirty="0"/>
          </a:p>
        </p:txBody>
      </p:sp>
      <p:sp>
        <p:nvSpPr>
          <p:cNvPr id="74"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02  ·  HOW IT IS BUILT</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The protocol layer: MCP and A2A</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Both now sit in one neutral home, the Linux Foundation's Agentic AI Foundation (247 members, Aug 2026)</a:t>
            </a:r>
            <a:endParaRPr lang="en-US" sz="1600" dirty="0"/>
          </a:p>
        </p:txBody>
      </p:sp>
      <p:sp>
        <p:nvSpPr>
          <p:cNvPr id="5" name="line-200"/>
          <p:cNvSpPr/>
          <p:nvPr/>
        </p:nvSpPr>
        <p:spPr>
          <a:xfrm>
            <a:off x="2697480" y="2926080"/>
            <a:ext cx="91" cy="1234440"/>
          </a:xfrm>
          <a:prstGeom prst="line">
            <a:avLst/>
          </a:prstGeom>
          <a:noFill/>
          <a:ln w="22225">
            <a:solidFill>
              <a:srgbClr val="0891B2"/>
            </a:solidFill>
            <a:prstDash val="solid"/>
            <a:headEnd type="triangle"/>
          </a:ln>
        </p:spPr>
        <p:txBody>
          <a:bodyPr/>
          <a:lstStyle/>
          <a:p>
            <a:endParaRPr lang="en-US"/>
          </a:p>
        </p:txBody>
      </p:sp>
      <p:sp>
        <p:nvSpPr>
          <p:cNvPr id="6" name="line-201"/>
          <p:cNvSpPr/>
          <p:nvPr/>
        </p:nvSpPr>
        <p:spPr>
          <a:xfrm>
            <a:off x="1257300" y="3337560"/>
            <a:ext cx="2880360" cy="91"/>
          </a:xfrm>
          <a:prstGeom prst="line">
            <a:avLst/>
          </a:prstGeom>
          <a:noFill/>
          <a:ln w="22225">
            <a:solidFill>
              <a:srgbClr val="0891B2"/>
            </a:solidFill>
            <a:prstDash val="solid"/>
          </a:ln>
        </p:spPr>
        <p:txBody>
          <a:bodyPr/>
          <a:lstStyle/>
          <a:p>
            <a:endParaRPr lang="en-US"/>
          </a:p>
        </p:txBody>
      </p:sp>
      <p:sp>
        <p:nvSpPr>
          <p:cNvPr id="7" name="line-202"/>
          <p:cNvSpPr/>
          <p:nvPr/>
        </p:nvSpPr>
        <p:spPr>
          <a:xfrm>
            <a:off x="1257300" y="2926080"/>
            <a:ext cx="91" cy="411480"/>
          </a:xfrm>
          <a:prstGeom prst="line">
            <a:avLst/>
          </a:prstGeom>
          <a:noFill/>
          <a:ln w="22225">
            <a:solidFill>
              <a:srgbClr val="0891B2"/>
            </a:solidFill>
            <a:prstDash val="solid"/>
            <a:headEnd type="triangle"/>
          </a:ln>
        </p:spPr>
        <p:txBody>
          <a:bodyPr/>
          <a:lstStyle/>
          <a:p>
            <a:endParaRPr lang="en-US"/>
          </a:p>
        </p:txBody>
      </p:sp>
      <p:sp>
        <p:nvSpPr>
          <p:cNvPr id="8" name="line-203"/>
          <p:cNvSpPr/>
          <p:nvPr/>
        </p:nvSpPr>
        <p:spPr>
          <a:xfrm>
            <a:off x="4137660" y="2926080"/>
            <a:ext cx="91" cy="411480"/>
          </a:xfrm>
          <a:prstGeom prst="line">
            <a:avLst/>
          </a:prstGeom>
          <a:noFill/>
          <a:ln w="22225">
            <a:solidFill>
              <a:srgbClr val="0891B2"/>
            </a:solidFill>
            <a:prstDash val="solid"/>
            <a:headEnd type="triangle"/>
          </a:ln>
        </p:spPr>
        <p:txBody>
          <a:bodyPr/>
          <a:lstStyle/>
          <a:p>
            <a:endParaRPr lang="en-US"/>
          </a:p>
        </p:txBody>
      </p:sp>
      <p:sp>
        <p:nvSpPr>
          <p:cNvPr id="9" name="tool-204"/>
          <p:cNvSpPr/>
          <p:nvPr/>
        </p:nvSpPr>
        <p:spPr>
          <a:xfrm>
            <a:off x="598932" y="2286000"/>
            <a:ext cx="1316736" cy="640080"/>
          </a:xfrm>
          <a:prstGeom prst="roundRect">
            <a:avLst>
              <a:gd name="adj" fmla="val 11429"/>
            </a:avLst>
          </a:prstGeom>
          <a:solidFill>
            <a:schemeClr val="bg2"/>
          </a:solidFill>
          <a:ln w="12700">
            <a:solidFill>
              <a:srgbClr val="C9D3E3"/>
            </a:solidFill>
            <a:prstDash val="solid"/>
          </a:ln>
        </p:spPr>
        <p:txBody>
          <a:bodyPr/>
          <a:lstStyle/>
          <a:p>
            <a:endParaRPr lang="en-US"/>
          </a:p>
        </p:txBody>
      </p:sp>
      <p:pic>
        <p:nvPicPr>
          <p:cNvPr id="10" name="icon-205" descr="preencoded.png"/>
          <p:cNvPicPr>
            <a:picLocks noChangeAspect="1"/>
          </p:cNvPicPr>
          <p:nvPr/>
        </p:nvPicPr>
        <p:blipFill>
          <a:blip r:embed="rId3"/>
          <a:stretch>
            <a:fillRect/>
          </a:stretch>
        </p:blipFill>
        <p:spPr>
          <a:xfrm>
            <a:off x="708660" y="2450592"/>
            <a:ext cx="310896" cy="310896"/>
          </a:xfrm>
          <a:prstGeom prst="rect">
            <a:avLst/>
          </a:prstGeom>
        </p:spPr>
      </p:pic>
      <p:sp>
        <p:nvSpPr>
          <p:cNvPr id="11" name="text-206"/>
          <p:cNvSpPr txBox="1"/>
          <p:nvPr/>
        </p:nvSpPr>
        <p:spPr>
          <a:xfrm>
            <a:off x="1074420" y="2286000"/>
            <a:ext cx="822960" cy="640080"/>
          </a:xfrm>
          <a:prstGeom prst="rect">
            <a:avLst/>
          </a:prstGeom>
          <a:noFill/>
          <a:ln/>
        </p:spPr>
        <p:txBody>
          <a:bodyPr wrap="square" lIns="0" tIns="0" rIns="0" bIns="0" rtlCol="0" anchor="ctr"/>
          <a:lstStyle/>
          <a:p>
            <a:pPr marL="0" indent="0">
              <a:buNone/>
            </a:pPr>
            <a:r>
              <a:rPr lang="en-US" sz="1200" b="1" dirty="0">
                <a:solidFill>
                  <a:schemeClr val="tx1"/>
                </a:solidFill>
              </a:rPr>
              <a:t>APIs</a:t>
            </a:r>
            <a:endParaRPr lang="en-US" sz="1200" dirty="0"/>
          </a:p>
        </p:txBody>
      </p:sp>
      <p:sp>
        <p:nvSpPr>
          <p:cNvPr id="12" name="tool-207"/>
          <p:cNvSpPr/>
          <p:nvPr/>
        </p:nvSpPr>
        <p:spPr>
          <a:xfrm>
            <a:off x="2039112" y="2286000"/>
            <a:ext cx="1316736" cy="640080"/>
          </a:xfrm>
          <a:prstGeom prst="roundRect">
            <a:avLst>
              <a:gd name="adj" fmla="val 11429"/>
            </a:avLst>
          </a:prstGeom>
          <a:solidFill>
            <a:schemeClr val="bg2"/>
          </a:solidFill>
          <a:ln w="12700">
            <a:solidFill>
              <a:srgbClr val="C9D3E3"/>
            </a:solidFill>
            <a:prstDash val="solid"/>
          </a:ln>
        </p:spPr>
        <p:txBody>
          <a:bodyPr/>
          <a:lstStyle/>
          <a:p>
            <a:endParaRPr lang="en-US"/>
          </a:p>
        </p:txBody>
      </p:sp>
      <p:pic>
        <p:nvPicPr>
          <p:cNvPr id="13" name="icon-208" descr="preencoded.png"/>
          <p:cNvPicPr>
            <a:picLocks noChangeAspect="1"/>
          </p:cNvPicPr>
          <p:nvPr/>
        </p:nvPicPr>
        <p:blipFill>
          <a:blip r:embed="rId4"/>
          <a:stretch>
            <a:fillRect/>
          </a:stretch>
        </p:blipFill>
        <p:spPr>
          <a:xfrm>
            <a:off x="2148840" y="2450592"/>
            <a:ext cx="310896" cy="310896"/>
          </a:xfrm>
          <a:prstGeom prst="rect">
            <a:avLst/>
          </a:prstGeom>
        </p:spPr>
      </p:pic>
      <p:sp>
        <p:nvSpPr>
          <p:cNvPr id="14" name="text-209"/>
          <p:cNvSpPr txBox="1"/>
          <p:nvPr/>
        </p:nvSpPr>
        <p:spPr>
          <a:xfrm>
            <a:off x="2514600" y="2286000"/>
            <a:ext cx="822960" cy="640080"/>
          </a:xfrm>
          <a:prstGeom prst="rect">
            <a:avLst/>
          </a:prstGeom>
          <a:noFill/>
          <a:ln/>
        </p:spPr>
        <p:txBody>
          <a:bodyPr wrap="square" lIns="0" tIns="0" rIns="0" bIns="0" rtlCol="0" anchor="ctr"/>
          <a:lstStyle/>
          <a:p>
            <a:pPr marL="0" indent="0">
              <a:buNone/>
            </a:pPr>
            <a:r>
              <a:rPr lang="en-US" sz="1200" b="1" dirty="0">
                <a:solidFill>
                  <a:schemeClr val="tx1"/>
                </a:solidFill>
              </a:rPr>
              <a:t>Databases</a:t>
            </a:r>
            <a:endParaRPr lang="en-US" sz="1200" dirty="0"/>
          </a:p>
        </p:txBody>
      </p:sp>
      <p:sp>
        <p:nvSpPr>
          <p:cNvPr id="15" name="tool-210"/>
          <p:cNvSpPr/>
          <p:nvPr/>
        </p:nvSpPr>
        <p:spPr>
          <a:xfrm>
            <a:off x="3479292" y="2286000"/>
            <a:ext cx="1316736" cy="640080"/>
          </a:xfrm>
          <a:prstGeom prst="roundRect">
            <a:avLst>
              <a:gd name="adj" fmla="val 11429"/>
            </a:avLst>
          </a:prstGeom>
          <a:solidFill>
            <a:schemeClr val="bg2"/>
          </a:solidFill>
          <a:ln w="12700">
            <a:solidFill>
              <a:srgbClr val="C9D3E3"/>
            </a:solidFill>
            <a:prstDash val="solid"/>
          </a:ln>
        </p:spPr>
        <p:txBody>
          <a:bodyPr/>
          <a:lstStyle/>
          <a:p>
            <a:endParaRPr lang="en-US"/>
          </a:p>
        </p:txBody>
      </p:sp>
      <p:pic>
        <p:nvPicPr>
          <p:cNvPr id="16" name="icon-211" descr="preencoded.png"/>
          <p:cNvPicPr>
            <a:picLocks noChangeAspect="1"/>
          </p:cNvPicPr>
          <p:nvPr/>
        </p:nvPicPr>
        <p:blipFill>
          <a:blip r:embed="rId5"/>
          <a:stretch>
            <a:fillRect/>
          </a:stretch>
        </p:blipFill>
        <p:spPr>
          <a:xfrm>
            <a:off x="3589020" y="2450592"/>
            <a:ext cx="310896" cy="310896"/>
          </a:xfrm>
          <a:prstGeom prst="rect">
            <a:avLst/>
          </a:prstGeom>
        </p:spPr>
      </p:pic>
      <p:sp>
        <p:nvSpPr>
          <p:cNvPr id="17" name="text-212"/>
          <p:cNvSpPr txBox="1"/>
          <p:nvPr/>
        </p:nvSpPr>
        <p:spPr>
          <a:xfrm>
            <a:off x="3954780" y="2286000"/>
            <a:ext cx="822960" cy="640080"/>
          </a:xfrm>
          <a:prstGeom prst="rect">
            <a:avLst/>
          </a:prstGeom>
          <a:noFill/>
          <a:ln/>
        </p:spPr>
        <p:txBody>
          <a:bodyPr wrap="square" lIns="0" tIns="0" rIns="0" bIns="0" rtlCol="0" anchor="ctr"/>
          <a:lstStyle/>
          <a:p>
            <a:pPr marL="0" indent="0">
              <a:buNone/>
            </a:pPr>
            <a:r>
              <a:rPr lang="en-US" sz="1200" b="1" dirty="0">
                <a:solidFill>
                  <a:schemeClr val="tx1"/>
                </a:solidFill>
              </a:rPr>
              <a:t>Files &amp; code</a:t>
            </a:r>
            <a:endParaRPr lang="en-US" sz="1200" dirty="0"/>
          </a:p>
        </p:txBody>
      </p:sp>
      <p:sp>
        <p:nvSpPr>
          <p:cNvPr id="18" name="line-213"/>
          <p:cNvSpPr/>
          <p:nvPr/>
        </p:nvSpPr>
        <p:spPr>
          <a:xfrm>
            <a:off x="3611880" y="4572000"/>
            <a:ext cx="594360" cy="91"/>
          </a:xfrm>
          <a:prstGeom prst="line">
            <a:avLst/>
          </a:prstGeom>
          <a:noFill/>
          <a:ln w="22225">
            <a:solidFill>
              <a:srgbClr val="7C5CD6"/>
            </a:solidFill>
            <a:prstDash val="solid"/>
          </a:ln>
        </p:spPr>
        <p:txBody>
          <a:bodyPr/>
          <a:lstStyle/>
          <a:p>
            <a:endParaRPr lang="en-US"/>
          </a:p>
        </p:txBody>
      </p:sp>
      <p:sp>
        <p:nvSpPr>
          <p:cNvPr id="19" name="line-214"/>
          <p:cNvSpPr/>
          <p:nvPr/>
        </p:nvSpPr>
        <p:spPr>
          <a:xfrm>
            <a:off x="4206240" y="4041648"/>
            <a:ext cx="91" cy="1060704"/>
          </a:xfrm>
          <a:prstGeom prst="line">
            <a:avLst/>
          </a:prstGeom>
          <a:noFill/>
          <a:ln w="22225">
            <a:solidFill>
              <a:srgbClr val="7C5CD6"/>
            </a:solidFill>
            <a:prstDash val="solid"/>
          </a:ln>
        </p:spPr>
        <p:txBody>
          <a:bodyPr/>
          <a:lstStyle/>
          <a:p>
            <a:endParaRPr lang="en-US"/>
          </a:p>
        </p:txBody>
      </p:sp>
      <p:sp>
        <p:nvSpPr>
          <p:cNvPr id="20" name="line-215"/>
          <p:cNvSpPr/>
          <p:nvPr/>
        </p:nvSpPr>
        <p:spPr>
          <a:xfrm>
            <a:off x="4206240" y="4041648"/>
            <a:ext cx="502920" cy="91"/>
          </a:xfrm>
          <a:prstGeom prst="line">
            <a:avLst/>
          </a:prstGeom>
          <a:noFill/>
          <a:ln w="22225">
            <a:solidFill>
              <a:srgbClr val="7C5CD6"/>
            </a:solidFill>
            <a:prstDash val="solid"/>
            <a:tailEnd type="triangle"/>
          </a:ln>
        </p:spPr>
        <p:txBody>
          <a:bodyPr/>
          <a:lstStyle/>
          <a:p>
            <a:endParaRPr lang="en-US"/>
          </a:p>
        </p:txBody>
      </p:sp>
      <p:sp>
        <p:nvSpPr>
          <p:cNvPr id="21" name="line-216"/>
          <p:cNvSpPr/>
          <p:nvPr/>
        </p:nvSpPr>
        <p:spPr>
          <a:xfrm>
            <a:off x="4206240" y="5102352"/>
            <a:ext cx="502920" cy="91"/>
          </a:xfrm>
          <a:prstGeom prst="line">
            <a:avLst/>
          </a:prstGeom>
          <a:noFill/>
          <a:ln w="22225">
            <a:solidFill>
              <a:srgbClr val="7C5CD6"/>
            </a:solidFill>
            <a:prstDash val="solid"/>
            <a:tailEnd type="triangle"/>
          </a:ln>
        </p:spPr>
        <p:txBody>
          <a:bodyPr/>
          <a:lstStyle/>
          <a:p>
            <a:endParaRPr lang="en-US"/>
          </a:p>
        </p:txBody>
      </p:sp>
      <p:sp>
        <p:nvSpPr>
          <p:cNvPr id="22" name="agent-217"/>
          <p:cNvSpPr/>
          <p:nvPr/>
        </p:nvSpPr>
        <p:spPr>
          <a:xfrm>
            <a:off x="1783080" y="4160520"/>
            <a:ext cx="1828800" cy="822960"/>
          </a:xfrm>
          <a:prstGeom prst="roundRect">
            <a:avLst>
              <a:gd name="adj" fmla="val 8889"/>
            </a:avLst>
          </a:prstGeom>
          <a:solidFill>
            <a:schemeClr val="accent1"/>
          </a:solidFill>
          <a:ln/>
        </p:spPr>
        <p:txBody>
          <a:bodyPr/>
          <a:lstStyle/>
          <a:p>
            <a:endParaRPr lang="en-US"/>
          </a:p>
        </p:txBody>
      </p:sp>
      <p:pic>
        <p:nvPicPr>
          <p:cNvPr id="23" name="icon-218" descr="preencoded.png"/>
          <p:cNvPicPr>
            <a:picLocks noChangeAspect="1"/>
          </p:cNvPicPr>
          <p:nvPr/>
        </p:nvPicPr>
        <p:blipFill>
          <a:blip r:embed="rId6"/>
          <a:stretch>
            <a:fillRect/>
          </a:stretch>
        </p:blipFill>
        <p:spPr>
          <a:xfrm>
            <a:off x="1920240" y="4370832"/>
            <a:ext cx="402336" cy="402336"/>
          </a:xfrm>
          <a:prstGeom prst="rect">
            <a:avLst/>
          </a:prstGeom>
        </p:spPr>
      </p:pic>
      <p:sp>
        <p:nvSpPr>
          <p:cNvPr id="24" name="text-219"/>
          <p:cNvSpPr txBox="1"/>
          <p:nvPr/>
        </p:nvSpPr>
        <p:spPr>
          <a:xfrm>
            <a:off x="2377440" y="4160520"/>
            <a:ext cx="1188720" cy="822960"/>
          </a:xfrm>
          <a:prstGeom prst="rect">
            <a:avLst/>
          </a:prstGeom>
          <a:noFill/>
          <a:ln/>
        </p:spPr>
        <p:txBody>
          <a:bodyPr wrap="square" lIns="0" tIns="0" rIns="0" bIns="0" rtlCol="0" anchor="ctr"/>
          <a:lstStyle/>
          <a:p>
            <a:pPr marL="0" indent="0">
              <a:buNone/>
            </a:pPr>
            <a:r>
              <a:rPr lang="en-US" sz="1500" b="1" dirty="0">
                <a:solidFill>
                  <a:srgbClr val="FFFFFF"/>
                </a:solidFill>
              </a:rPr>
              <a:t>Your agent</a:t>
            </a:r>
            <a:endParaRPr lang="en-US" sz="1500" dirty="0"/>
          </a:p>
        </p:txBody>
      </p:sp>
      <p:sp>
        <p:nvSpPr>
          <p:cNvPr id="25" name="peer-220"/>
          <p:cNvSpPr/>
          <p:nvPr/>
        </p:nvSpPr>
        <p:spPr>
          <a:xfrm>
            <a:off x="4709160" y="3767328"/>
            <a:ext cx="1600200" cy="548640"/>
          </a:xfrm>
          <a:prstGeom prst="roundRect">
            <a:avLst>
              <a:gd name="adj" fmla="val 13333"/>
            </a:avLst>
          </a:prstGeom>
          <a:solidFill>
            <a:schemeClr val="bg2"/>
          </a:solidFill>
          <a:ln w="12700">
            <a:solidFill>
              <a:srgbClr val="7C5CD6"/>
            </a:solidFill>
            <a:prstDash val="solid"/>
          </a:ln>
        </p:spPr>
        <p:txBody>
          <a:bodyPr/>
          <a:lstStyle/>
          <a:p>
            <a:endParaRPr lang="en-US"/>
          </a:p>
        </p:txBody>
      </p:sp>
      <p:sp>
        <p:nvSpPr>
          <p:cNvPr id="26" name="text-221"/>
          <p:cNvSpPr txBox="1"/>
          <p:nvPr/>
        </p:nvSpPr>
        <p:spPr>
          <a:xfrm>
            <a:off x="4709160" y="3767328"/>
            <a:ext cx="1600200" cy="548640"/>
          </a:xfrm>
          <a:prstGeom prst="rect">
            <a:avLst/>
          </a:prstGeom>
          <a:noFill/>
          <a:ln/>
        </p:spPr>
        <p:txBody>
          <a:bodyPr wrap="square" lIns="0" tIns="0" rIns="0" bIns="0" rtlCol="0" anchor="ctr"/>
          <a:lstStyle/>
          <a:p>
            <a:pPr marL="0" indent="0" algn="ctr">
              <a:buNone/>
            </a:pPr>
            <a:r>
              <a:rPr lang="en-US" sz="1200" b="1" dirty="0">
                <a:solidFill>
                  <a:schemeClr val="tx1"/>
                </a:solidFill>
              </a:rPr>
              <a:t>Partner agent</a:t>
            </a:r>
            <a:endParaRPr lang="en-US" sz="1200" dirty="0"/>
          </a:p>
        </p:txBody>
      </p:sp>
      <p:sp>
        <p:nvSpPr>
          <p:cNvPr id="27" name="peer-222"/>
          <p:cNvSpPr/>
          <p:nvPr/>
        </p:nvSpPr>
        <p:spPr>
          <a:xfrm>
            <a:off x="4709160" y="4828032"/>
            <a:ext cx="1600200" cy="548640"/>
          </a:xfrm>
          <a:prstGeom prst="roundRect">
            <a:avLst>
              <a:gd name="adj" fmla="val 13333"/>
            </a:avLst>
          </a:prstGeom>
          <a:solidFill>
            <a:schemeClr val="bg2"/>
          </a:solidFill>
          <a:ln w="12700">
            <a:solidFill>
              <a:srgbClr val="7C5CD6"/>
            </a:solidFill>
            <a:prstDash val="solid"/>
          </a:ln>
        </p:spPr>
        <p:txBody>
          <a:bodyPr/>
          <a:lstStyle/>
          <a:p>
            <a:endParaRPr lang="en-US"/>
          </a:p>
        </p:txBody>
      </p:sp>
      <p:sp>
        <p:nvSpPr>
          <p:cNvPr id="28" name="text-223"/>
          <p:cNvSpPr txBox="1"/>
          <p:nvPr/>
        </p:nvSpPr>
        <p:spPr>
          <a:xfrm>
            <a:off x="4709160" y="4828032"/>
            <a:ext cx="1600200" cy="548640"/>
          </a:xfrm>
          <a:prstGeom prst="rect">
            <a:avLst/>
          </a:prstGeom>
          <a:noFill/>
          <a:ln/>
        </p:spPr>
        <p:txBody>
          <a:bodyPr wrap="square" lIns="0" tIns="0" rIns="0" bIns="0" rtlCol="0" anchor="ctr"/>
          <a:lstStyle/>
          <a:p>
            <a:pPr marL="0" indent="0" algn="ctr">
              <a:buNone/>
            </a:pPr>
            <a:r>
              <a:rPr lang="en-US" sz="1200" b="1" dirty="0">
                <a:solidFill>
                  <a:schemeClr val="tx1"/>
                </a:solidFill>
              </a:rPr>
              <a:t>Supplier agent</a:t>
            </a:r>
            <a:endParaRPr lang="en-US" sz="1200" dirty="0"/>
          </a:p>
        </p:txBody>
      </p:sp>
      <p:sp>
        <p:nvSpPr>
          <p:cNvPr id="29" name="text-224"/>
          <p:cNvSpPr txBox="1"/>
          <p:nvPr/>
        </p:nvSpPr>
        <p:spPr>
          <a:xfrm>
            <a:off x="548640" y="3493008"/>
            <a:ext cx="1188720" cy="548640"/>
          </a:xfrm>
          <a:prstGeom prst="rect">
            <a:avLst/>
          </a:prstGeom>
          <a:noFill/>
          <a:ln/>
        </p:spPr>
        <p:txBody>
          <a:bodyPr wrap="square" lIns="0" tIns="0" rIns="0" bIns="0" rtlCol="0" anchor="t"/>
          <a:lstStyle/>
          <a:p>
            <a:pPr marL="0" indent="0">
              <a:buNone/>
            </a:pPr>
            <a:r>
              <a:rPr lang="en-US" sz="1500" b="1" dirty="0">
                <a:solidFill>
                  <a:schemeClr val="accent1"/>
                </a:solidFill>
              </a:rPr>
              <a:t>MCP</a:t>
            </a:r>
            <a:endParaRPr lang="en-US" sz="1400" dirty="0"/>
          </a:p>
          <a:p>
            <a:pPr marL="0" indent="0">
              <a:buNone/>
            </a:pPr>
            <a:r>
              <a:rPr lang="en-US" sz="1100" dirty="0">
                <a:solidFill>
                  <a:schemeClr val="accent6"/>
                </a:solidFill>
              </a:rPr>
              <a:t>agent ↔ tools</a:t>
            </a:r>
            <a:endParaRPr lang="en-US" sz="1400" dirty="0"/>
          </a:p>
        </p:txBody>
      </p:sp>
      <p:sp>
        <p:nvSpPr>
          <p:cNvPr id="30" name="text-225"/>
          <p:cNvSpPr txBox="1"/>
          <p:nvPr/>
        </p:nvSpPr>
        <p:spPr>
          <a:xfrm>
            <a:off x="3291840" y="5048070"/>
            <a:ext cx="1188720" cy="548640"/>
          </a:xfrm>
          <a:prstGeom prst="rect">
            <a:avLst/>
          </a:prstGeom>
          <a:noFill/>
          <a:ln/>
        </p:spPr>
        <p:txBody>
          <a:bodyPr wrap="square" lIns="0" tIns="0" rIns="0" bIns="0" rtlCol="0" anchor="t"/>
          <a:lstStyle/>
          <a:p>
            <a:pPr marL="0" indent="0">
              <a:buNone/>
            </a:pPr>
            <a:r>
              <a:rPr lang="en-US" sz="1500" b="1" dirty="0">
                <a:solidFill>
                  <a:schemeClr val="accent5"/>
                </a:solidFill>
              </a:rPr>
              <a:t>A2A</a:t>
            </a:r>
            <a:endParaRPr lang="en-US" sz="1400" dirty="0"/>
          </a:p>
          <a:p>
            <a:pPr marL="0" indent="0">
              <a:buNone/>
            </a:pPr>
            <a:r>
              <a:rPr lang="en-US" sz="1100" dirty="0">
                <a:solidFill>
                  <a:schemeClr val="accent6"/>
                </a:solidFill>
              </a:rPr>
              <a:t>agent ↔ agent</a:t>
            </a:r>
            <a:endParaRPr lang="en-US" sz="1400" dirty="0"/>
          </a:p>
        </p:txBody>
      </p:sp>
      <p:sp>
        <p:nvSpPr>
          <p:cNvPr id="31" name="aaif-226"/>
          <p:cNvSpPr/>
          <p:nvPr/>
        </p:nvSpPr>
        <p:spPr>
          <a:xfrm>
            <a:off x="548640" y="5532120"/>
            <a:ext cx="5760720" cy="411480"/>
          </a:xfrm>
          <a:prstGeom prst="roundRect">
            <a:avLst>
              <a:gd name="adj" fmla="val 17778"/>
            </a:avLst>
          </a:prstGeom>
          <a:solidFill>
            <a:schemeClr val="tx2"/>
          </a:solidFill>
          <a:ln/>
        </p:spPr>
        <p:txBody>
          <a:bodyPr/>
          <a:lstStyle/>
          <a:p>
            <a:endParaRPr lang="en-US"/>
          </a:p>
        </p:txBody>
      </p:sp>
      <p:sp>
        <p:nvSpPr>
          <p:cNvPr id="32" name="text-227"/>
          <p:cNvSpPr txBox="1"/>
          <p:nvPr/>
        </p:nvSpPr>
        <p:spPr>
          <a:xfrm>
            <a:off x="548640" y="5532120"/>
            <a:ext cx="5760720" cy="411480"/>
          </a:xfrm>
          <a:prstGeom prst="rect">
            <a:avLst/>
          </a:prstGeom>
          <a:noFill/>
          <a:ln/>
        </p:spPr>
        <p:txBody>
          <a:bodyPr wrap="square" lIns="0" tIns="0" rIns="0" bIns="0" rtlCol="0" anchor="ctr"/>
          <a:lstStyle/>
          <a:p>
            <a:pPr marL="0" indent="0" algn="ctr">
              <a:buNone/>
            </a:pPr>
            <a:r>
              <a:rPr lang="en-US" sz="1300" b="1" dirty="0">
                <a:solidFill>
                  <a:srgbClr val="FFFFFF"/>
                </a:solidFill>
              </a:rPr>
              <a:t>Agentic AI Foundation:  MCP  ·  A2A  ·  AGENTS.md  ·  goose</a:t>
            </a:r>
            <a:endParaRPr lang="en-US" sz="1300" dirty="0"/>
          </a:p>
        </p:txBody>
      </p:sp>
      <p:sp>
        <p:nvSpPr>
          <p:cNvPr id="33" name="text-228"/>
          <p:cNvSpPr txBox="1"/>
          <p:nvPr/>
        </p:nvSpPr>
        <p:spPr>
          <a:xfrm>
            <a:off x="6766560" y="2103120"/>
            <a:ext cx="4873752" cy="365760"/>
          </a:xfrm>
          <a:prstGeom prst="rect">
            <a:avLst/>
          </a:prstGeom>
          <a:noFill/>
          <a:ln/>
        </p:spPr>
        <p:txBody>
          <a:bodyPr wrap="square" lIns="0" tIns="0" rIns="0" bIns="0" rtlCol="0" anchor="t"/>
          <a:lstStyle/>
          <a:p>
            <a:pPr marL="0" indent="0">
              <a:buNone/>
            </a:pPr>
            <a:r>
              <a:rPr lang="en-US" sz="1600" b="1" dirty="0">
                <a:solidFill>
                  <a:schemeClr val="tx1"/>
                </a:solidFill>
                <a:latin typeface="+mj-lt" pitchFamily="34" charset="0"/>
                <a:ea typeface="+mj-lt" pitchFamily="34" charset="-122"/>
                <a:cs typeface="+mj-lt" pitchFamily="34" charset="-120"/>
              </a:rPr>
              <a:t>Security moved into the protocol</a:t>
            </a:r>
            <a:endParaRPr lang="en-US" sz="1600" dirty="0"/>
          </a:p>
        </p:txBody>
      </p:sp>
      <p:sp>
        <p:nvSpPr>
          <p:cNvPr id="34" name="line-229"/>
          <p:cNvSpPr/>
          <p:nvPr/>
        </p:nvSpPr>
        <p:spPr>
          <a:xfrm>
            <a:off x="6949440" y="2697480"/>
            <a:ext cx="91" cy="2926080"/>
          </a:xfrm>
          <a:prstGeom prst="line">
            <a:avLst/>
          </a:prstGeom>
          <a:noFill/>
          <a:ln w="19050">
            <a:solidFill>
              <a:srgbClr val="C9D3E3"/>
            </a:solidFill>
            <a:prstDash val="solid"/>
          </a:ln>
        </p:spPr>
        <p:txBody>
          <a:bodyPr/>
          <a:lstStyle/>
          <a:p>
            <a:endParaRPr lang="en-US"/>
          </a:p>
        </p:txBody>
      </p:sp>
      <p:sp>
        <p:nvSpPr>
          <p:cNvPr id="35" name="circle-230"/>
          <p:cNvSpPr/>
          <p:nvPr/>
        </p:nvSpPr>
        <p:spPr>
          <a:xfrm>
            <a:off x="6858000" y="2651760"/>
            <a:ext cx="182880" cy="182880"/>
          </a:xfrm>
          <a:prstGeom prst="ellipse">
            <a:avLst/>
          </a:prstGeom>
          <a:solidFill>
            <a:srgbClr val="0891B2"/>
          </a:solidFill>
          <a:ln w="19050">
            <a:solidFill>
              <a:srgbClr val="FFFFFF"/>
            </a:solidFill>
            <a:prstDash val="solid"/>
          </a:ln>
        </p:spPr>
        <p:txBody>
          <a:bodyPr/>
          <a:lstStyle/>
          <a:p>
            <a:endParaRPr lang="en-US"/>
          </a:p>
        </p:txBody>
      </p:sp>
      <p:sp>
        <p:nvSpPr>
          <p:cNvPr id="36" name="text-231"/>
          <p:cNvSpPr txBox="1"/>
          <p:nvPr/>
        </p:nvSpPr>
        <p:spPr>
          <a:xfrm>
            <a:off x="7178040" y="2606040"/>
            <a:ext cx="960120" cy="274320"/>
          </a:xfrm>
          <a:prstGeom prst="rect">
            <a:avLst/>
          </a:prstGeom>
          <a:noFill/>
          <a:ln/>
        </p:spPr>
        <p:txBody>
          <a:bodyPr wrap="square" lIns="0" tIns="0" rIns="0" bIns="0" rtlCol="0" anchor="t"/>
          <a:lstStyle/>
          <a:p>
            <a:pPr marL="0" indent="0">
              <a:buNone/>
            </a:pPr>
            <a:r>
              <a:rPr lang="en-US" sz="1200" b="1" dirty="0">
                <a:solidFill>
                  <a:schemeClr val="tx1"/>
                </a:solidFill>
              </a:rPr>
              <a:t>Mar 2025</a:t>
            </a:r>
            <a:endParaRPr lang="en-US" sz="1200" dirty="0"/>
          </a:p>
        </p:txBody>
      </p:sp>
      <p:sp>
        <p:nvSpPr>
          <p:cNvPr id="37" name="text-232"/>
          <p:cNvSpPr txBox="1"/>
          <p:nvPr/>
        </p:nvSpPr>
        <p:spPr>
          <a:xfrm>
            <a:off x="8183880" y="2606040"/>
            <a:ext cx="3456432" cy="457200"/>
          </a:xfrm>
          <a:prstGeom prst="rect">
            <a:avLst/>
          </a:prstGeom>
          <a:noFill/>
          <a:ln/>
        </p:spPr>
        <p:txBody>
          <a:bodyPr wrap="square" lIns="0" tIns="0" rIns="0" bIns="0" rtlCol="0" anchor="t"/>
          <a:lstStyle/>
          <a:p>
            <a:pPr marL="0" indent="0">
              <a:buNone/>
            </a:pPr>
            <a:r>
              <a:rPr lang="en-US" sz="1300" b="1" dirty="0">
                <a:solidFill>
                  <a:schemeClr val="tx1"/>
                </a:solidFill>
              </a:rPr>
              <a:t>MCP: </a:t>
            </a:r>
            <a:r>
              <a:rPr lang="en-US" sz="1300" dirty="0">
                <a:solidFill>
                  <a:schemeClr val="tx1"/>
                </a:solidFill>
              </a:rPr>
              <a:t>OAuth 2.1 authorization</a:t>
            </a:r>
            <a:endParaRPr lang="en-US" sz="1300" dirty="0"/>
          </a:p>
        </p:txBody>
      </p:sp>
      <p:sp>
        <p:nvSpPr>
          <p:cNvPr id="38" name="circle-233"/>
          <p:cNvSpPr/>
          <p:nvPr/>
        </p:nvSpPr>
        <p:spPr>
          <a:xfrm>
            <a:off x="6858000" y="3127248"/>
            <a:ext cx="182880" cy="182880"/>
          </a:xfrm>
          <a:prstGeom prst="ellipse">
            <a:avLst/>
          </a:prstGeom>
          <a:solidFill>
            <a:srgbClr val="0891B2"/>
          </a:solidFill>
          <a:ln w="19050">
            <a:solidFill>
              <a:srgbClr val="FFFFFF"/>
            </a:solidFill>
            <a:prstDash val="solid"/>
          </a:ln>
        </p:spPr>
        <p:txBody>
          <a:bodyPr/>
          <a:lstStyle/>
          <a:p>
            <a:endParaRPr lang="en-US"/>
          </a:p>
        </p:txBody>
      </p:sp>
      <p:sp>
        <p:nvSpPr>
          <p:cNvPr id="39" name="text-234"/>
          <p:cNvSpPr txBox="1"/>
          <p:nvPr/>
        </p:nvSpPr>
        <p:spPr>
          <a:xfrm>
            <a:off x="7178040" y="3081528"/>
            <a:ext cx="960120" cy="274320"/>
          </a:xfrm>
          <a:prstGeom prst="rect">
            <a:avLst/>
          </a:prstGeom>
          <a:noFill/>
          <a:ln/>
        </p:spPr>
        <p:txBody>
          <a:bodyPr wrap="square" lIns="0" tIns="0" rIns="0" bIns="0" rtlCol="0" anchor="t"/>
          <a:lstStyle/>
          <a:p>
            <a:pPr marL="0" indent="0">
              <a:buNone/>
            </a:pPr>
            <a:r>
              <a:rPr lang="en-US" sz="1200" b="1" dirty="0">
                <a:solidFill>
                  <a:schemeClr val="tx1"/>
                </a:solidFill>
              </a:rPr>
              <a:t>Jun 2025</a:t>
            </a:r>
            <a:endParaRPr lang="en-US" sz="1200" dirty="0"/>
          </a:p>
        </p:txBody>
      </p:sp>
      <p:sp>
        <p:nvSpPr>
          <p:cNvPr id="40" name="text-235"/>
          <p:cNvSpPr txBox="1"/>
          <p:nvPr/>
        </p:nvSpPr>
        <p:spPr>
          <a:xfrm>
            <a:off x="8183880" y="3081528"/>
            <a:ext cx="3456432" cy="457200"/>
          </a:xfrm>
          <a:prstGeom prst="rect">
            <a:avLst/>
          </a:prstGeom>
          <a:noFill/>
          <a:ln/>
        </p:spPr>
        <p:txBody>
          <a:bodyPr wrap="square" lIns="0" tIns="0" rIns="0" bIns="0" rtlCol="0" anchor="t"/>
          <a:lstStyle/>
          <a:p>
            <a:pPr marL="0" indent="0">
              <a:buNone/>
            </a:pPr>
            <a:r>
              <a:rPr lang="en-US" sz="1300" b="1" dirty="0">
                <a:solidFill>
                  <a:schemeClr val="tx1"/>
                </a:solidFill>
              </a:rPr>
              <a:t>MCP: </a:t>
            </a:r>
            <a:r>
              <a:rPr lang="en-US" sz="1300" dirty="0">
                <a:solidFill>
                  <a:schemeClr val="tx1"/>
                </a:solidFill>
              </a:rPr>
              <a:t>tokens bound to one server (RFC 8707)</a:t>
            </a:r>
            <a:endParaRPr lang="en-US" sz="1300" dirty="0"/>
          </a:p>
        </p:txBody>
      </p:sp>
      <p:sp>
        <p:nvSpPr>
          <p:cNvPr id="41" name="circle-236"/>
          <p:cNvSpPr/>
          <p:nvPr/>
        </p:nvSpPr>
        <p:spPr>
          <a:xfrm>
            <a:off x="6858000" y="3602736"/>
            <a:ext cx="182880" cy="182880"/>
          </a:xfrm>
          <a:prstGeom prst="ellipse">
            <a:avLst/>
          </a:prstGeom>
          <a:solidFill>
            <a:srgbClr val="7C5CD6"/>
          </a:solidFill>
          <a:ln w="19050">
            <a:solidFill>
              <a:srgbClr val="FFFFFF"/>
            </a:solidFill>
            <a:prstDash val="solid"/>
          </a:ln>
        </p:spPr>
        <p:txBody>
          <a:bodyPr/>
          <a:lstStyle/>
          <a:p>
            <a:endParaRPr lang="en-US"/>
          </a:p>
        </p:txBody>
      </p:sp>
      <p:sp>
        <p:nvSpPr>
          <p:cNvPr id="42" name="text-237"/>
          <p:cNvSpPr txBox="1"/>
          <p:nvPr/>
        </p:nvSpPr>
        <p:spPr>
          <a:xfrm>
            <a:off x="7178040" y="3557016"/>
            <a:ext cx="960120" cy="274320"/>
          </a:xfrm>
          <a:prstGeom prst="rect">
            <a:avLst/>
          </a:prstGeom>
          <a:noFill/>
          <a:ln/>
        </p:spPr>
        <p:txBody>
          <a:bodyPr wrap="square" lIns="0" tIns="0" rIns="0" bIns="0" rtlCol="0" anchor="t"/>
          <a:lstStyle/>
          <a:p>
            <a:pPr marL="0" indent="0">
              <a:buNone/>
            </a:pPr>
            <a:r>
              <a:rPr lang="en-US" sz="1200" b="1" dirty="0">
                <a:solidFill>
                  <a:schemeClr val="tx1"/>
                </a:solidFill>
              </a:rPr>
              <a:t>Jul 2025</a:t>
            </a:r>
            <a:endParaRPr lang="en-US" sz="1200" dirty="0"/>
          </a:p>
        </p:txBody>
      </p:sp>
      <p:sp>
        <p:nvSpPr>
          <p:cNvPr id="43" name="text-238"/>
          <p:cNvSpPr txBox="1"/>
          <p:nvPr/>
        </p:nvSpPr>
        <p:spPr>
          <a:xfrm>
            <a:off x="8183880" y="3557016"/>
            <a:ext cx="3456432" cy="457200"/>
          </a:xfrm>
          <a:prstGeom prst="rect">
            <a:avLst/>
          </a:prstGeom>
          <a:noFill/>
          <a:ln/>
        </p:spPr>
        <p:txBody>
          <a:bodyPr wrap="square" lIns="0" tIns="0" rIns="0" bIns="0" rtlCol="0" anchor="t"/>
          <a:lstStyle/>
          <a:p>
            <a:pPr marL="0" indent="0">
              <a:buNone/>
            </a:pPr>
            <a:r>
              <a:rPr lang="en-US" sz="1300" b="1" dirty="0">
                <a:solidFill>
                  <a:schemeClr val="tx1"/>
                </a:solidFill>
              </a:rPr>
              <a:t>A2A 0.3: </a:t>
            </a:r>
            <a:r>
              <a:rPr lang="en-US" sz="1300" dirty="0">
                <a:solidFill>
                  <a:schemeClr val="tx1"/>
                </a:solidFill>
              </a:rPr>
              <a:t>signed Agent Cards, mTLS</a:t>
            </a:r>
            <a:endParaRPr lang="en-US" sz="1300" dirty="0"/>
          </a:p>
        </p:txBody>
      </p:sp>
      <p:sp>
        <p:nvSpPr>
          <p:cNvPr id="44" name="circle-239"/>
          <p:cNvSpPr/>
          <p:nvPr/>
        </p:nvSpPr>
        <p:spPr>
          <a:xfrm>
            <a:off x="6858000" y="4078224"/>
            <a:ext cx="182880" cy="182880"/>
          </a:xfrm>
          <a:prstGeom prst="ellipse">
            <a:avLst/>
          </a:prstGeom>
          <a:solidFill>
            <a:srgbClr val="0891B2"/>
          </a:solidFill>
          <a:ln w="19050">
            <a:solidFill>
              <a:srgbClr val="FFFFFF"/>
            </a:solidFill>
            <a:prstDash val="solid"/>
          </a:ln>
        </p:spPr>
        <p:txBody>
          <a:bodyPr/>
          <a:lstStyle/>
          <a:p>
            <a:endParaRPr lang="en-US"/>
          </a:p>
        </p:txBody>
      </p:sp>
      <p:sp>
        <p:nvSpPr>
          <p:cNvPr id="45" name="text-240"/>
          <p:cNvSpPr txBox="1"/>
          <p:nvPr/>
        </p:nvSpPr>
        <p:spPr>
          <a:xfrm>
            <a:off x="7178040" y="4032504"/>
            <a:ext cx="960120" cy="274320"/>
          </a:xfrm>
          <a:prstGeom prst="rect">
            <a:avLst/>
          </a:prstGeom>
          <a:noFill/>
          <a:ln/>
        </p:spPr>
        <p:txBody>
          <a:bodyPr wrap="square" lIns="0" tIns="0" rIns="0" bIns="0" rtlCol="0" anchor="t"/>
          <a:lstStyle/>
          <a:p>
            <a:pPr marL="0" indent="0">
              <a:buNone/>
            </a:pPr>
            <a:r>
              <a:rPr lang="en-US" sz="1200" b="1" dirty="0">
                <a:solidFill>
                  <a:schemeClr val="tx1"/>
                </a:solidFill>
              </a:rPr>
              <a:t>Nov 2025</a:t>
            </a:r>
            <a:endParaRPr lang="en-US" sz="1200" dirty="0"/>
          </a:p>
        </p:txBody>
      </p:sp>
      <p:sp>
        <p:nvSpPr>
          <p:cNvPr id="46" name="text-241"/>
          <p:cNvSpPr txBox="1"/>
          <p:nvPr/>
        </p:nvSpPr>
        <p:spPr>
          <a:xfrm>
            <a:off x="8183880" y="4032504"/>
            <a:ext cx="3456432" cy="457200"/>
          </a:xfrm>
          <a:prstGeom prst="rect">
            <a:avLst/>
          </a:prstGeom>
          <a:noFill/>
          <a:ln/>
        </p:spPr>
        <p:txBody>
          <a:bodyPr wrap="square" lIns="0" tIns="0" rIns="0" bIns="0" rtlCol="0" anchor="t"/>
          <a:lstStyle/>
          <a:p>
            <a:pPr marL="0" indent="0">
              <a:buNone/>
            </a:pPr>
            <a:r>
              <a:rPr lang="en-US" sz="1300" b="1" dirty="0">
                <a:solidFill>
                  <a:schemeClr val="tx1"/>
                </a:solidFill>
              </a:rPr>
              <a:t>MCP: </a:t>
            </a:r>
            <a:r>
              <a:rPr lang="en-US" sz="1300" dirty="0">
                <a:solidFill>
                  <a:schemeClr val="tx1"/>
                </a:solidFill>
              </a:rPr>
              <a:t>client metadata documents, incremental consent</a:t>
            </a:r>
            <a:endParaRPr lang="en-US" sz="1300" dirty="0"/>
          </a:p>
        </p:txBody>
      </p:sp>
      <p:sp>
        <p:nvSpPr>
          <p:cNvPr id="47" name="circle-242"/>
          <p:cNvSpPr/>
          <p:nvPr/>
        </p:nvSpPr>
        <p:spPr>
          <a:xfrm>
            <a:off x="6858000" y="4553712"/>
            <a:ext cx="182880" cy="182880"/>
          </a:xfrm>
          <a:prstGeom prst="ellipse">
            <a:avLst/>
          </a:prstGeom>
          <a:solidFill>
            <a:srgbClr val="7C5CD6"/>
          </a:solidFill>
          <a:ln w="19050">
            <a:solidFill>
              <a:srgbClr val="FFFFFF"/>
            </a:solidFill>
            <a:prstDash val="solid"/>
          </a:ln>
        </p:spPr>
        <p:txBody>
          <a:bodyPr/>
          <a:lstStyle/>
          <a:p>
            <a:endParaRPr lang="en-US"/>
          </a:p>
        </p:txBody>
      </p:sp>
      <p:sp>
        <p:nvSpPr>
          <p:cNvPr id="48" name="text-243"/>
          <p:cNvSpPr txBox="1"/>
          <p:nvPr/>
        </p:nvSpPr>
        <p:spPr>
          <a:xfrm>
            <a:off x="7178040" y="4507992"/>
            <a:ext cx="960120" cy="274320"/>
          </a:xfrm>
          <a:prstGeom prst="rect">
            <a:avLst/>
          </a:prstGeom>
          <a:noFill/>
          <a:ln/>
        </p:spPr>
        <p:txBody>
          <a:bodyPr wrap="square" lIns="0" tIns="0" rIns="0" bIns="0" rtlCol="0" anchor="t"/>
          <a:lstStyle/>
          <a:p>
            <a:pPr marL="0" indent="0">
              <a:buNone/>
            </a:pPr>
            <a:r>
              <a:rPr lang="en-US" sz="1200" b="1" dirty="0">
                <a:solidFill>
                  <a:schemeClr val="tx1"/>
                </a:solidFill>
              </a:rPr>
              <a:t>Mar 2026</a:t>
            </a:r>
            <a:endParaRPr lang="en-US" sz="1200" dirty="0"/>
          </a:p>
        </p:txBody>
      </p:sp>
      <p:sp>
        <p:nvSpPr>
          <p:cNvPr id="49" name="text-244"/>
          <p:cNvSpPr txBox="1"/>
          <p:nvPr/>
        </p:nvSpPr>
        <p:spPr>
          <a:xfrm>
            <a:off x="8183880" y="4507992"/>
            <a:ext cx="3456432" cy="457200"/>
          </a:xfrm>
          <a:prstGeom prst="rect">
            <a:avLst/>
          </a:prstGeom>
          <a:noFill/>
          <a:ln/>
        </p:spPr>
        <p:txBody>
          <a:bodyPr wrap="square" lIns="0" tIns="0" rIns="0" bIns="0" rtlCol="0" anchor="t"/>
          <a:lstStyle/>
          <a:p>
            <a:pPr marL="0" indent="0">
              <a:buNone/>
            </a:pPr>
            <a:r>
              <a:rPr lang="en-US" sz="1300" b="1" dirty="0">
                <a:solidFill>
                  <a:schemeClr val="tx1"/>
                </a:solidFill>
              </a:rPr>
              <a:t>A2A 1.0: </a:t>
            </a:r>
            <a:r>
              <a:rPr lang="en-US" sz="1300" dirty="0">
                <a:solidFill>
                  <a:schemeClr val="tx1"/>
                </a:solidFill>
              </a:rPr>
              <a:t>PKCE; implicit and password grants removed</a:t>
            </a:r>
            <a:endParaRPr lang="en-US" sz="1300" dirty="0"/>
          </a:p>
        </p:txBody>
      </p:sp>
      <p:sp>
        <p:nvSpPr>
          <p:cNvPr id="50" name="circle-245"/>
          <p:cNvSpPr/>
          <p:nvPr/>
        </p:nvSpPr>
        <p:spPr>
          <a:xfrm>
            <a:off x="6858000" y="5029200"/>
            <a:ext cx="182880" cy="182880"/>
          </a:xfrm>
          <a:prstGeom prst="ellipse">
            <a:avLst/>
          </a:prstGeom>
          <a:solidFill>
            <a:srgbClr val="0891B2"/>
          </a:solidFill>
          <a:ln w="19050">
            <a:solidFill>
              <a:srgbClr val="FFFFFF"/>
            </a:solidFill>
            <a:prstDash val="solid"/>
          </a:ln>
        </p:spPr>
        <p:txBody>
          <a:bodyPr/>
          <a:lstStyle/>
          <a:p>
            <a:endParaRPr lang="en-US"/>
          </a:p>
        </p:txBody>
      </p:sp>
      <p:sp>
        <p:nvSpPr>
          <p:cNvPr id="51" name="text-246"/>
          <p:cNvSpPr txBox="1"/>
          <p:nvPr/>
        </p:nvSpPr>
        <p:spPr>
          <a:xfrm>
            <a:off x="7178040" y="4983480"/>
            <a:ext cx="960120" cy="274320"/>
          </a:xfrm>
          <a:prstGeom prst="rect">
            <a:avLst/>
          </a:prstGeom>
          <a:noFill/>
          <a:ln/>
        </p:spPr>
        <p:txBody>
          <a:bodyPr wrap="square" lIns="0" tIns="0" rIns="0" bIns="0" rtlCol="0" anchor="t"/>
          <a:lstStyle/>
          <a:p>
            <a:pPr marL="0" indent="0">
              <a:buNone/>
            </a:pPr>
            <a:r>
              <a:rPr lang="en-US" sz="1200" b="1" dirty="0">
                <a:solidFill>
                  <a:schemeClr val="tx1"/>
                </a:solidFill>
              </a:rPr>
              <a:t>Jul 2026</a:t>
            </a:r>
            <a:endParaRPr lang="en-US" sz="1200" dirty="0"/>
          </a:p>
        </p:txBody>
      </p:sp>
      <p:sp>
        <p:nvSpPr>
          <p:cNvPr id="52" name="text-247"/>
          <p:cNvSpPr txBox="1"/>
          <p:nvPr/>
        </p:nvSpPr>
        <p:spPr>
          <a:xfrm>
            <a:off x="8183880" y="4983480"/>
            <a:ext cx="3456432" cy="457200"/>
          </a:xfrm>
          <a:prstGeom prst="rect">
            <a:avLst/>
          </a:prstGeom>
          <a:noFill/>
          <a:ln/>
        </p:spPr>
        <p:txBody>
          <a:bodyPr wrap="square" lIns="0" tIns="0" rIns="0" bIns="0" rtlCol="0" anchor="t"/>
          <a:lstStyle/>
          <a:p>
            <a:pPr marL="0" indent="0">
              <a:buNone/>
            </a:pPr>
            <a:r>
              <a:rPr lang="en-US" sz="1300" b="1" dirty="0">
                <a:solidFill>
                  <a:schemeClr val="tx1"/>
                </a:solidFill>
              </a:rPr>
              <a:t>MCP: </a:t>
            </a:r>
            <a:r>
              <a:rPr lang="en-US" sz="1300" dirty="0">
                <a:solidFill>
                  <a:schemeClr val="tx1"/>
                </a:solidFill>
              </a:rPr>
              <a:t>stateless core, issuer validation (RFC 9207)</a:t>
            </a:r>
            <a:endParaRPr lang="en-US" sz="1300" dirty="0"/>
          </a:p>
        </p:txBody>
      </p:sp>
      <p:sp>
        <p:nvSpPr>
          <p:cNvPr id="53" name="circle-248"/>
          <p:cNvSpPr/>
          <p:nvPr/>
        </p:nvSpPr>
        <p:spPr>
          <a:xfrm>
            <a:off x="6858000" y="5504688"/>
            <a:ext cx="182880" cy="182880"/>
          </a:xfrm>
          <a:prstGeom prst="ellipse">
            <a:avLst/>
          </a:prstGeom>
          <a:solidFill>
            <a:srgbClr val="D97706"/>
          </a:solidFill>
          <a:ln w="19050">
            <a:solidFill>
              <a:srgbClr val="FFFFFF"/>
            </a:solidFill>
            <a:prstDash val="solid"/>
          </a:ln>
        </p:spPr>
        <p:txBody>
          <a:bodyPr/>
          <a:lstStyle/>
          <a:p>
            <a:endParaRPr lang="en-US"/>
          </a:p>
        </p:txBody>
      </p:sp>
      <p:sp>
        <p:nvSpPr>
          <p:cNvPr id="54" name="text-249"/>
          <p:cNvSpPr txBox="1"/>
          <p:nvPr/>
        </p:nvSpPr>
        <p:spPr>
          <a:xfrm>
            <a:off x="7178040" y="5458968"/>
            <a:ext cx="960120" cy="274320"/>
          </a:xfrm>
          <a:prstGeom prst="rect">
            <a:avLst/>
          </a:prstGeom>
          <a:noFill/>
          <a:ln/>
        </p:spPr>
        <p:txBody>
          <a:bodyPr wrap="square" lIns="0" tIns="0" rIns="0" bIns="0" rtlCol="0" anchor="t"/>
          <a:lstStyle/>
          <a:p>
            <a:pPr marL="0" indent="0">
              <a:buNone/>
            </a:pPr>
            <a:r>
              <a:rPr lang="en-US" sz="1200" b="1" dirty="0">
                <a:solidFill>
                  <a:schemeClr val="tx1"/>
                </a:solidFill>
              </a:rPr>
              <a:t>Next</a:t>
            </a:r>
            <a:endParaRPr lang="en-US" sz="1200" dirty="0"/>
          </a:p>
        </p:txBody>
      </p:sp>
      <p:sp>
        <p:nvSpPr>
          <p:cNvPr id="55" name="text-250"/>
          <p:cNvSpPr txBox="1"/>
          <p:nvPr/>
        </p:nvSpPr>
        <p:spPr>
          <a:xfrm>
            <a:off x="8183880" y="5458968"/>
            <a:ext cx="3456432" cy="457200"/>
          </a:xfrm>
          <a:prstGeom prst="rect">
            <a:avLst/>
          </a:prstGeom>
          <a:noFill/>
          <a:ln/>
        </p:spPr>
        <p:txBody>
          <a:bodyPr wrap="square" lIns="0" tIns="0" rIns="0" bIns="0" rtlCol="0" anchor="t"/>
          <a:lstStyle/>
          <a:p>
            <a:pPr marL="0" indent="0">
              <a:buNone/>
            </a:pPr>
            <a:r>
              <a:rPr lang="en-US" sz="1300" b="1" dirty="0">
                <a:solidFill>
                  <a:schemeClr val="tx1"/>
                </a:solidFill>
              </a:rPr>
              <a:t>MCP: </a:t>
            </a:r>
            <a:r>
              <a:rPr lang="en-US" sz="1300" dirty="0">
                <a:solidFill>
                  <a:schemeClr val="tx1"/>
                </a:solidFill>
              </a:rPr>
              <a:t>DPoP, workload identity federation</a:t>
            </a:r>
            <a:endParaRPr lang="en-US" sz="1300" dirty="0"/>
          </a:p>
        </p:txBody>
      </p:sp>
      <p:sp>
        <p:nvSpPr>
          <p:cNvPr id="56" name="source-251"/>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MCP specification changelogs 2025-03-26 to 2026-07-28 and roadmap (Aug 2026); A2A v0.3 (30 Jul 2025) and v1.0 (12 Mar 2026) releases; Linux Foundation AAIF releases (Dec 2025 – Aug 2026)</a:t>
            </a:r>
            <a:endParaRPr lang="en-US" sz="1000" dirty="0"/>
          </a:p>
        </p:txBody>
      </p:sp>
      <p:sp>
        <p:nvSpPr>
          <p:cNvPr id="57"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03  ·  EVIDENCE</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Do more agents help?</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It depends on the structure of the task, and most of the gain is bought with tokens</a:t>
            </a:r>
            <a:endParaRPr lang="en-US" sz="1600" dirty="0"/>
          </a:p>
        </p:txBody>
      </p:sp>
      <p:sp>
        <p:nvSpPr>
          <p:cNvPr id="5" name="text-252"/>
          <p:cNvSpPr txBox="1"/>
          <p:nvPr/>
        </p:nvSpPr>
        <p:spPr>
          <a:xfrm>
            <a:off x="548640" y="2103120"/>
            <a:ext cx="5577840" cy="320040"/>
          </a:xfrm>
          <a:prstGeom prst="rect">
            <a:avLst/>
          </a:prstGeom>
          <a:noFill/>
          <a:ln/>
        </p:spPr>
        <p:txBody>
          <a:bodyPr wrap="square" lIns="0" tIns="0" rIns="0" bIns="0" rtlCol="0" anchor="t"/>
          <a:lstStyle/>
          <a:p>
            <a:pPr marL="0" indent="0">
              <a:buNone/>
            </a:pPr>
            <a:r>
              <a:rPr lang="en-US" sz="1400" b="1" dirty="0">
                <a:solidFill>
                  <a:schemeClr val="tx1"/>
                </a:solidFill>
              </a:rPr>
              <a:t>Multi-agent vs single agent, 260 controlled configurations</a:t>
            </a:r>
            <a:endParaRPr lang="en-US" sz="1400" dirty="0"/>
          </a:p>
        </p:txBody>
      </p:sp>
      <p:sp>
        <p:nvSpPr>
          <p:cNvPr id="6" name="bar-pos-253"/>
          <p:cNvSpPr/>
          <p:nvPr/>
        </p:nvSpPr>
        <p:spPr>
          <a:xfrm>
            <a:off x="3337560" y="2697480"/>
            <a:ext cx="1920972" cy="457200"/>
          </a:xfrm>
          <a:prstGeom prst="rect">
            <a:avLst/>
          </a:prstGeom>
          <a:solidFill>
            <a:schemeClr val="accent1"/>
          </a:solidFill>
          <a:ln/>
        </p:spPr>
        <p:txBody>
          <a:bodyPr/>
          <a:lstStyle/>
          <a:p>
            <a:endParaRPr lang="en-US"/>
          </a:p>
        </p:txBody>
      </p:sp>
      <p:sp>
        <p:nvSpPr>
          <p:cNvPr id="7" name="text-254"/>
          <p:cNvSpPr txBox="1"/>
          <p:nvPr/>
        </p:nvSpPr>
        <p:spPr>
          <a:xfrm>
            <a:off x="5331684" y="2697480"/>
            <a:ext cx="914400" cy="457200"/>
          </a:xfrm>
          <a:prstGeom prst="rect">
            <a:avLst/>
          </a:prstGeom>
          <a:noFill/>
          <a:ln/>
        </p:spPr>
        <p:txBody>
          <a:bodyPr wrap="square" lIns="0" tIns="0" rIns="0" bIns="0" rtlCol="0" anchor="ctr"/>
          <a:lstStyle/>
          <a:p>
            <a:pPr marL="0" indent="0">
              <a:buNone/>
            </a:pPr>
            <a:r>
              <a:rPr lang="en-US" sz="1800" b="1" dirty="0">
                <a:solidFill>
                  <a:schemeClr val="tx1"/>
                </a:solidFill>
                <a:latin typeface="+mj-lt" pitchFamily="34" charset="0"/>
                <a:ea typeface="+mj-lt" pitchFamily="34" charset="-122"/>
                <a:cs typeface="+mj-lt" pitchFamily="34" charset="-120"/>
              </a:rPr>
              <a:t>+80.8%</a:t>
            </a:r>
            <a:endParaRPr lang="en-US" sz="1800" dirty="0"/>
          </a:p>
        </p:txBody>
      </p:sp>
      <p:sp>
        <p:nvSpPr>
          <p:cNvPr id="8" name="text-255"/>
          <p:cNvSpPr txBox="1"/>
          <p:nvPr/>
        </p:nvSpPr>
        <p:spPr>
          <a:xfrm>
            <a:off x="548640" y="2651760"/>
            <a:ext cx="2697480" cy="548640"/>
          </a:xfrm>
          <a:prstGeom prst="rect">
            <a:avLst/>
          </a:prstGeom>
          <a:noFill/>
          <a:ln/>
        </p:spPr>
        <p:txBody>
          <a:bodyPr wrap="square" lIns="0" tIns="0" rIns="0" bIns="0" rtlCol="0" anchor="ctr"/>
          <a:lstStyle/>
          <a:p>
            <a:pPr marL="0" indent="0" algn="r">
              <a:buNone/>
            </a:pPr>
            <a:r>
              <a:rPr lang="en-US" sz="1200" dirty="0">
                <a:solidFill>
                  <a:schemeClr val="tx1"/>
                </a:solidFill>
              </a:rPr>
              <a:t>Decomposable task (financial reasoning), central orchestrator</a:t>
            </a:r>
            <a:endParaRPr lang="en-US" sz="1200" dirty="0"/>
          </a:p>
        </p:txBody>
      </p:sp>
      <p:sp>
        <p:nvSpPr>
          <p:cNvPr id="9" name="bar-neg-256"/>
          <p:cNvSpPr/>
          <p:nvPr/>
        </p:nvSpPr>
        <p:spPr>
          <a:xfrm>
            <a:off x="1673352" y="3429000"/>
            <a:ext cx="1664208" cy="457200"/>
          </a:xfrm>
          <a:prstGeom prst="rect">
            <a:avLst/>
          </a:prstGeom>
          <a:solidFill>
            <a:schemeClr val="accent2"/>
          </a:solidFill>
          <a:ln/>
        </p:spPr>
        <p:txBody>
          <a:bodyPr/>
          <a:lstStyle/>
          <a:p>
            <a:endParaRPr lang="en-US"/>
          </a:p>
        </p:txBody>
      </p:sp>
      <p:sp>
        <p:nvSpPr>
          <p:cNvPr id="10" name="text-257"/>
          <p:cNvSpPr txBox="1"/>
          <p:nvPr/>
        </p:nvSpPr>
        <p:spPr>
          <a:xfrm>
            <a:off x="548640" y="3429000"/>
            <a:ext cx="1051560" cy="457200"/>
          </a:xfrm>
          <a:prstGeom prst="rect">
            <a:avLst/>
          </a:prstGeom>
          <a:noFill/>
          <a:ln/>
        </p:spPr>
        <p:txBody>
          <a:bodyPr wrap="square" lIns="0" tIns="0" rIns="0" bIns="0" rtlCol="0" anchor="ctr"/>
          <a:lstStyle/>
          <a:p>
            <a:pPr marL="0" indent="0" algn="r">
              <a:buNone/>
            </a:pPr>
            <a:r>
              <a:rPr lang="en-US" sz="1800" b="1" dirty="0">
                <a:solidFill>
                  <a:schemeClr val="tx1"/>
                </a:solidFill>
                <a:latin typeface="+mj-lt" pitchFamily="34" charset="0"/>
                <a:ea typeface="+mj-lt" pitchFamily="34" charset="-122"/>
                <a:cs typeface="+mj-lt" pitchFamily="34" charset="-120"/>
              </a:rPr>
              <a:t>−70%</a:t>
            </a:r>
            <a:endParaRPr lang="en-US" sz="1800" dirty="0"/>
          </a:p>
        </p:txBody>
      </p:sp>
      <p:sp>
        <p:nvSpPr>
          <p:cNvPr id="11" name="text-258"/>
          <p:cNvSpPr txBox="1"/>
          <p:nvPr/>
        </p:nvSpPr>
        <p:spPr>
          <a:xfrm>
            <a:off x="3474720" y="3383280"/>
            <a:ext cx="2697480" cy="548640"/>
          </a:xfrm>
          <a:prstGeom prst="rect">
            <a:avLst/>
          </a:prstGeom>
          <a:noFill/>
          <a:ln/>
        </p:spPr>
        <p:txBody>
          <a:bodyPr wrap="square" lIns="0" tIns="0" rIns="0" bIns="0" rtlCol="0" anchor="ctr"/>
          <a:lstStyle/>
          <a:p>
            <a:pPr marL="0" indent="0">
              <a:buNone/>
            </a:pPr>
            <a:r>
              <a:rPr lang="en-US" sz="1200" dirty="0">
                <a:solidFill>
                  <a:schemeClr val="tx1"/>
                </a:solidFill>
              </a:rPr>
              <a:t>Sequential planning: all multi-agent variants lose, −39% to −70%</a:t>
            </a:r>
            <a:endParaRPr lang="en-US" sz="1200" dirty="0"/>
          </a:p>
        </p:txBody>
      </p:sp>
      <p:sp>
        <p:nvSpPr>
          <p:cNvPr id="12" name="line-259"/>
          <p:cNvSpPr/>
          <p:nvPr/>
        </p:nvSpPr>
        <p:spPr>
          <a:xfrm>
            <a:off x="3337560" y="2560320"/>
            <a:ext cx="91" cy="1463040"/>
          </a:xfrm>
          <a:prstGeom prst="line">
            <a:avLst/>
          </a:prstGeom>
          <a:noFill/>
          <a:ln w="15875">
            <a:solidFill>
              <a:srgbClr val="0F1B33"/>
            </a:solidFill>
            <a:prstDash val="solid"/>
          </a:ln>
        </p:spPr>
        <p:txBody>
          <a:bodyPr/>
          <a:lstStyle/>
          <a:p>
            <a:endParaRPr lang="en-US"/>
          </a:p>
        </p:txBody>
      </p:sp>
      <p:sp>
        <p:nvSpPr>
          <p:cNvPr id="13" name="text-260"/>
          <p:cNvSpPr txBox="1"/>
          <p:nvPr/>
        </p:nvSpPr>
        <p:spPr>
          <a:xfrm>
            <a:off x="2606040" y="4050792"/>
            <a:ext cx="1463040" cy="228600"/>
          </a:xfrm>
          <a:prstGeom prst="rect">
            <a:avLst/>
          </a:prstGeom>
          <a:noFill/>
          <a:ln/>
        </p:spPr>
        <p:txBody>
          <a:bodyPr wrap="square" lIns="0" tIns="0" rIns="0" bIns="0" rtlCol="0" anchor="t"/>
          <a:lstStyle/>
          <a:p>
            <a:pPr marL="0" indent="0" algn="ctr">
              <a:buNone/>
            </a:pPr>
            <a:r>
              <a:rPr lang="en-US" sz="1000" dirty="0">
                <a:solidFill>
                  <a:schemeClr val="accent6"/>
                </a:solidFill>
              </a:rPr>
              <a:t>0 = single agent</a:t>
            </a:r>
            <a:endParaRPr lang="en-US" sz="1000" dirty="0"/>
          </a:p>
        </p:txBody>
      </p:sp>
      <p:sp>
        <p:nvSpPr>
          <p:cNvPr id="14" name="text-261"/>
          <p:cNvSpPr txBox="1"/>
          <p:nvPr/>
        </p:nvSpPr>
        <p:spPr>
          <a:xfrm>
            <a:off x="548640" y="4343400"/>
            <a:ext cx="5577840" cy="274320"/>
          </a:xfrm>
          <a:prstGeom prst="rect">
            <a:avLst/>
          </a:prstGeom>
          <a:noFill/>
          <a:ln/>
        </p:spPr>
        <p:txBody>
          <a:bodyPr wrap="square" lIns="0" tIns="0" rIns="0" bIns="0" rtlCol="0" anchor="t"/>
          <a:lstStyle/>
          <a:p>
            <a:pPr marL="0" indent="0">
              <a:buNone/>
            </a:pPr>
            <a:r>
              <a:rPr lang="en-US" sz="1300" i="1" dirty="0">
                <a:solidFill>
                  <a:schemeClr val="accent6"/>
                </a:solidFill>
              </a:rPr>
              <a:t>Gains fade once a single agent already scores ~45%</a:t>
            </a:r>
            <a:endParaRPr lang="en-US" sz="1300" dirty="0"/>
          </a:p>
        </p:txBody>
      </p:sp>
      <p:sp>
        <p:nvSpPr>
          <p:cNvPr id="15" name="text-262"/>
          <p:cNvSpPr txBox="1"/>
          <p:nvPr/>
        </p:nvSpPr>
        <p:spPr>
          <a:xfrm>
            <a:off x="6400800" y="2103120"/>
            <a:ext cx="5239512" cy="320040"/>
          </a:xfrm>
          <a:prstGeom prst="rect">
            <a:avLst/>
          </a:prstGeom>
          <a:noFill/>
          <a:ln/>
        </p:spPr>
        <p:txBody>
          <a:bodyPr wrap="square" lIns="0" tIns="0" rIns="0" bIns="0" rtlCol="0" anchor="t"/>
          <a:lstStyle/>
          <a:p>
            <a:pPr marL="0" indent="0">
              <a:buNone/>
            </a:pPr>
            <a:r>
              <a:rPr lang="en-US" sz="1400" b="1" dirty="0">
                <a:solidFill>
                  <a:schemeClr val="tx1"/>
                </a:solidFill>
              </a:rPr>
              <a:t>Error amplification vs a single agent</a:t>
            </a:r>
            <a:endParaRPr lang="en-US" sz="1400" dirty="0"/>
          </a:p>
        </p:txBody>
      </p:sp>
      <p:graphicFrame>
        <p:nvGraphicFramePr>
          <p:cNvPr id="16" name="chart-amplification-263"/>
          <p:cNvGraphicFramePr/>
          <p:nvPr/>
        </p:nvGraphicFramePr>
        <p:xfrm>
          <a:off x="6400800" y="2423160"/>
          <a:ext cx="5239512" cy="2103120"/>
        </p:xfrm>
        <a:graphic>
          <a:graphicData uri="http://schemas.openxmlformats.org/drawingml/2006/chart">
            <c:chart xmlns:c="http://schemas.openxmlformats.org/drawingml/2006/chart" xmlns:r="http://schemas.openxmlformats.org/officeDocument/2006/relationships" r:id="rId3"/>
          </a:graphicData>
        </a:graphic>
      </p:graphicFrame>
      <p:sp>
        <p:nvSpPr>
          <p:cNvPr id="17" name="stat-264"/>
          <p:cNvSpPr/>
          <p:nvPr/>
        </p:nvSpPr>
        <p:spPr>
          <a:xfrm>
            <a:off x="548640" y="4800600"/>
            <a:ext cx="3511296" cy="1097280"/>
          </a:xfrm>
          <a:prstGeom prst="roundRect">
            <a:avLst>
              <a:gd name="adj" fmla="val 6667"/>
            </a:avLst>
          </a:prstGeom>
          <a:solidFill>
            <a:schemeClr val="bg2"/>
          </a:solidFill>
          <a:ln/>
        </p:spPr>
        <p:txBody>
          <a:bodyPr/>
          <a:lstStyle/>
          <a:p>
            <a:endParaRPr lang="en-US"/>
          </a:p>
        </p:txBody>
      </p:sp>
      <p:sp>
        <p:nvSpPr>
          <p:cNvPr id="18" name="text-265"/>
          <p:cNvSpPr txBox="1"/>
          <p:nvPr/>
        </p:nvSpPr>
        <p:spPr>
          <a:xfrm>
            <a:off x="731520" y="4800600"/>
            <a:ext cx="1234440" cy="1097280"/>
          </a:xfrm>
          <a:prstGeom prst="rect">
            <a:avLst/>
          </a:prstGeom>
          <a:noFill/>
          <a:ln/>
        </p:spPr>
        <p:txBody>
          <a:bodyPr wrap="square" lIns="0" tIns="0" rIns="0" bIns="0" rtlCol="0" anchor="ctr"/>
          <a:lstStyle/>
          <a:p>
            <a:pPr marL="0" indent="0">
              <a:buNone/>
            </a:pPr>
            <a:r>
              <a:rPr lang="en-US" sz="3000" b="1" dirty="0">
                <a:solidFill>
                  <a:schemeClr val="accent1"/>
                </a:solidFill>
                <a:latin typeface="+mj-lt" pitchFamily="34" charset="0"/>
                <a:ea typeface="+mj-lt" pitchFamily="34" charset="-122"/>
                <a:cs typeface="+mj-lt" pitchFamily="34" charset="-120"/>
              </a:rPr>
              <a:t>~15×</a:t>
            </a:r>
            <a:endParaRPr lang="en-US" sz="3000" dirty="0"/>
          </a:p>
        </p:txBody>
      </p:sp>
      <p:sp>
        <p:nvSpPr>
          <p:cNvPr id="19" name="text-266"/>
          <p:cNvSpPr txBox="1"/>
          <p:nvPr/>
        </p:nvSpPr>
        <p:spPr>
          <a:xfrm>
            <a:off x="2011680" y="4800600"/>
            <a:ext cx="1920240" cy="1097280"/>
          </a:xfrm>
          <a:prstGeom prst="rect">
            <a:avLst/>
          </a:prstGeom>
          <a:noFill/>
          <a:ln/>
        </p:spPr>
        <p:txBody>
          <a:bodyPr wrap="square" lIns="0" tIns="0" rIns="0" bIns="0" rtlCol="0" anchor="ctr"/>
          <a:lstStyle/>
          <a:p>
            <a:pPr marL="0" indent="0">
              <a:buNone/>
            </a:pPr>
            <a:r>
              <a:rPr lang="en-US" sz="1200" dirty="0">
                <a:solidFill>
                  <a:schemeClr val="tx1"/>
                </a:solidFill>
              </a:rPr>
              <a:t>tokens used by multi-agent systems compared with chat (Anthropic, 2025)</a:t>
            </a:r>
            <a:endParaRPr lang="en-US" sz="1200" dirty="0"/>
          </a:p>
        </p:txBody>
      </p:sp>
      <p:sp>
        <p:nvSpPr>
          <p:cNvPr id="20" name="stat-267"/>
          <p:cNvSpPr/>
          <p:nvPr/>
        </p:nvSpPr>
        <p:spPr>
          <a:xfrm>
            <a:off x="4338828" y="4800600"/>
            <a:ext cx="3511296" cy="1097280"/>
          </a:xfrm>
          <a:prstGeom prst="roundRect">
            <a:avLst>
              <a:gd name="adj" fmla="val 6667"/>
            </a:avLst>
          </a:prstGeom>
          <a:solidFill>
            <a:schemeClr val="bg2"/>
          </a:solidFill>
          <a:ln/>
        </p:spPr>
        <p:txBody>
          <a:bodyPr/>
          <a:lstStyle/>
          <a:p>
            <a:endParaRPr lang="en-US"/>
          </a:p>
        </p:txBody>
      </p:sp>
      <p:sp>
        <p:nvSpPr>
          <p:cNvPr id="21" name="text-268"/>
          <p:cNvSpPr txBox="1"/>
          <p:nvPr/>
        </p:nvSpPr>
        <p:spPr>
          <a:xfrm>
            <a:off x="4521708" y="4800600"/>
            <a:ext cx="1234440" cy="1097280"/>
          </a:xfrm>
          <a:prstGeom prst="rect">
            <a:avLst/>
          </a:prstGeom>
          <a:noFill/>
          <a:ln/>
        </p:spPr>
        <p:txBody>
          <a:bodyPr wrap="square" lIns="0" tIns="0" rIns="0" bIns="0" rtlCol="0" anchor="ctr"/>
          <a:lstStyle/>
          <a:p>
            <a:pPr marL="0" indent="0">
              <a:buNone/>
            </a:pPr>
            <a:r>
              <a:rPr lang="en-US" sz="3000" b="1" dirty="0">
                <a:solidFill>
                  <a:schemeClr val="accent1"/>
                </a:solidFill>
                <a:latin typeface="+mj-lt" pitchFamily="34" charset="0"/>
                <a:ea typeface="+mj-lt" pitchFamily="34" charset="-122"/>
                <a:cs typeface="+mj-lt" pitchFamily="34" charset="-120"/>
              </a:rPr>
              <a:t>80%</a:t>
            </a:r>
            <a:endParaRPr lang="en-US" sz="3000" dirty="0"/>
          </a:p>
        </p:txBody>
      </p:sp>
      <p:sp>
        <p:nvSpPr>
          <p:cNvPr id="22" name="text-269"/>
          <p:cNvSpPr txBox="1"/>
          <p:nvPr/>
        </p:nvSpPr>
        <p:spPr>
          <a:xfrm>
            <a:off x="5801868" y="4800600"/>
            <a:ext cx="1920240" cy="1097280"/>
          </a:xfrm>
          <a:prstGeom prst="rect">
            <a:avLst/>
          </a:prstGeom>
          <a:noFill/>
          <a:ln/>
        </p:spPr>
        <p:txBody>
          <a:bodyPr wrap="square" lIns="0" tIns="0" rIns="0" bIns="0" rtlCol="0" anchor="ctr"/>
          <a:lstStyle/>
          <a:p>
            <a:pPr marL="0" indent="0">
              <a:buNone/>
            </a:pPr>
            <a:r>
              <a:rPr lang="en-US" sz="1200" dirty="0">
                <a:solidFill>
                  <a:schemeClr val="tx1"/>
                </a:solidFill>
              </a:rPr>
              <a:t>of performance variance explained by token use alone on BrowseComp</a:t>
            </a:r>
            <a:endParaRPr lang="en-US" sz="1200" dirty="0"/>
          </a:p>
        </p:txBody>
      </p:sp>
      <p:sp>
        <p:nvSpPr>
          <p:cNvPr id="23" name="stat-270"/>
          <p:cNvSpPr/>
          <p:nvPr/>
        </p:nvSpPr>
        <p:spPr>
          <a:xfrm>
            <a:off x="8129016" y="4800600"/>
            <a:ext cx="3511296" cy="1097280"/>
          </a:xfrm>
          <a:prstGeom prst="roundRect">
            <a:avLst>
              <a:gd name="adj" fmla="val 6667"/>
            </a:avLst>
          </a:prstGeom>
          <a:solidFill>
            <a:schemeClr val="bg2"/>
          </a:solidFill>
          <a:ln/>
        </p:spPr>
        <p:txBody>
          <a:bodyPr/>
          <a:lstStyle/>
          <a:p>
            <a:endParaRPr lang="en-US"/>
          </a:p>
        </p:txBody>
      </p:sp>
      <p:sp>
        <p:nvSpPr>
          <p:cNvPr id="24" name="text-271"/>
          <p:cNvSpPr txBox="1"/>
          <p:nvPr/>
        </p:nvSpPr>
        <p:spPr>
          <a:xfrm>
            <a:off x="8311896" y="4800600"/>
            <a:ext cx="1234440" cy="1097280"/>
          </a:xfrm>
          <a:prstGeom prst="rect">
            <a:avLst/>
          </a:prstGeom>
          <a:noFill/>
          <a:ln/>
        </p:spPr>
        <p:txBody>
          <a:bodyPr wrap="square" lIns="0" tIns="0" rIns="0" bIns="0" rtlCol="0" anchor="ctr"/>
          <a:lstStyle/>
          <a:p>
            <a:pPr marL="0" indent="0">
              <a:buNone/>
            </a:pPr>
            <a:r>
              <a:rPr lang="en-US" sz="3000" b="1" dirty="0">
                <a:solidFill>
                  <a:schemeClr val="accent1"/>
                </a:solidFill>
                <a:latin typeface="+mj-lt" pitchFamily="34" charset="0"/>
                <a:ea typeface="+mj-lt" pitchFamily="34" charset="-122"/>
                <a:cs typeface="+mj-lt" pitchFamily="34" charset="-120"/>
              </a:rPr>
              <a:t>1 ≥ N</a:t>
            </a:r>
            <a:endParaRPr lang="en-US" sz="3000" dirty="0"/>
          </a:p>
        </p:txBody>
      </p:sp>
      <p:sp>
        <p:nvSpPr>
          <p:cNvPr id="25" name="text-272"/>
          <p:cNvSpPr txBox="1"/>
          <p:nvPr/>
        </p:nvSpPr>
        <p:spPr>
          <a:xfrm>
            <a:off x="9592056" y="4800600"/>
            <a:ext cx="1920240" cy="1097280"/>
          </a:xfrm>
          <a:prstGeom prst="rect">
            <a:avLst/>
          </a:prstGeom>
          <a:noFill/>
          <a:ln/>
        </p:spPr>
        <p:txBody>
          <a:bodyPr wrap="square" lIns="0" tIns="0" rIns="0" bIns="0" rtlCol="0" anchor="ctr"/>
          <a:lstStyle/>
          <a:p>
            <a:pPr marL="0" indent="0">
              <a:buNone/>
            </a:pPr>
            <a:r>
              <a:rPr lang="en-US" sz="1200" dirty="0">
                <a:solidFill>
                  <a:schemeClr val="tx1"/>
                </a:solidFill>
              </a:rPr>
              <a:t>on multi-hop reasoning at equal thinking budgets, one agent matches or beats a team (Tran &amp; Kiela, 2026)</a:t>
            </a:r>
            <a:endParaRPr lang="en-US" sz="1200" dirty="0"/>
          </a:p>
        </p:txBody>
      </p:sp>
      <p:sp>
        <p:nvSpPr>
          <p:cNvPr id="26" name="source-273"/>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Kim et al., arXiv 2512.08296 v3 (Google Research, Google DeepMind, MIT; Apr 2026); Anthropic, multi-agent research system (Jun 2025); Tran &amp; Kiela, arXiv 2604.02460 (Apr 2026)</a:t>
            </a:r>
            <a:endParaRPr lang="en-US" sz="1000" dirty="0"/>
          </a:p>
        </p:txBody>
      </p:sp>
      <p:sp>
        <p:nvSpPr>
          <p:cNvPr id="27"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03  ·  EVIDENCE</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Why multi-agent systems fail</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Most failures are design and coordination failures, and reliability lags behind capability</a:t>
            </a:r>
            <a:endParaRPr lang="en-US" sz="1600" dirty="0"/>
          </a:p>
        </p:txBody>
      </p:sp>
      <p:sp>
        <p:nvSpPr>
          <p:cNvPr id="5" name="text-274"/>
          <p:cNvSpPr txBox="1"/>
          <p:nvPr/>
        </p:nvSpPr>
        <p:spPr>
          <a:xfrm>
            <a:off x="548640" y="2103120"/>
            <a:ext cx="5577840" cy="320040"/>
          </a:xfrm>
          <a:prstGeom prst="rect">
            <a:avLst/>
          </a:prstGeom>
          <a:noFill/>
          <a:ln/>
        </p:spPr>
        <p:txBody>
          <a:bodyPr wrap="square" lIns="0" tIns="0" rIns="0" bIns="0" rtlCol="0" anchor="t"/>
          <a:lstStyle/>
          <a:p>
            <a:pPr marL="0" indent="0">
              <a:buNone/>
            </a:pPr>
            <a:r>
              <a:rPr lang="en-US" sz="1400" b="1" dirty="0">
                <a:solidFill>
                  <a:schemeClr val="tx1"/>
                </a:solidFill>
              </a:rPr>
              <a:t>Share of observed failures (MAST taxonomy)</a:t>
            </a:r>
            <a:endParaRPr lang="en-US" sz="1400" dirty="0"/>
          </a:p>
        </p:txBody>
      </p:sp>
      <p:graphicFrame>
        <p:nvGraphicFramePr>
          <p:cNvPr id="6" name="chart-mast-275"/>
          <p:cNvGraphicFramePr/>
          <p:nvPr/>
        </p:nvGraphicFramePr>
        <p:xfrm>
          <a:off x="457200" y="2468880"/>
          <a:ext cx="26517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7" name="legend-276"/>
          <p:cNvSpPr/>
          <p:nvPr/>
        </p:nvSpPr>
        <p:spPr>
          <a:xfrm>
            <a:off x="3291840" y="2770632"/>
            <a:ext cx="201168" cy="201168"/>
          </a:xfrm>
          <a:prstGeom prst="rect">
            <a:avLst/>
          </a:prstGeom>
          <a:solidFill>
            <a:srgbClr val="0891B2"/>
          </a:solidFill>
          <a:ln/>
        </p:spPr>
        <p:txBody>
          <a:bodyPr/>
          <a:lstStyle/>
          <a:p>
            <a:endParaRPr lang="en-US"/>
          </a:p>
        </p:txBody>
      </p:sp>
      <p:sp>
        <p:nvSpPr>
          <p:cNvPr id="8" name="text-277"/>
          <p:cNvSpPr txBox="1"/>
          <p:nvPr/>
        </p:nvSpPr>
        <p:spPr>
          <a:xfrm>
            <a:off x="3611880" y="2697480"/>
            <a:ext cx="2514600" cy="347472"/>
          </a:xfrm>
          <a:prstGeom prst="rect">
            <a:avLst/>
          </a:prstGeom>
          <a:noFill/>
          <a:ln/>
        </p:spPr>
        <p:txBody>
          <a:bodyPr wrap="square" lIns="0" tIns="0" rIns="0" bIns="0" rtlCol="0" anchor="ctr"/>
          <a:lstStyle/>
          <a:p>
            <a:pPr marL="0" indent="0">
              <a:buNone/>
            </a:pPr>
            <a:r>
              <a:rPr lang="en-US" sz="1300" dirty="0">
                <a:solidFill>
                  <a:schemeClr val="tx1"/>
                </a:solidFill>
              </a:rPr>
              <a:t>System design  </a:t>
            </a:r>
            <a:r>
              <a:rPr lang="en-US" sz="1300" b="1" dirty="0">
                <a:solidFill>
                  <a:schemeClr val="tx1"/>
                </a:solidFill>
              </a:rPr>
              <a:t>44.2%</a:t>
            </a:r>
            <a:endParaRPr lang="en-US" sz="1300" dirty="0"/>
          </a:p>
        </p:txBody>
      </p:sp>
      <p:sp>
        <p:nvSpPr>
          <p:cNvPr id="9" name="legend-278"/>
          <p:cNvSpPr/>
          <p:nvPr/>
        </p:nvSpPr>
        <p:spPr>
          <a:xfrm>
            <a:off x="3291840" y="3227832"/>
            <a:ext cx="201168" cy="201168"/>
          </a:xfrm>
          <a:prstGeom prst="rect">
            <a:avLst/>
          </a:prstGeom>
          <a:solidFill>
            <a:srgbClr val="7C5CD6"/>
          </a:solidFill>
          <a:ln/>
        </p:spPr>
        <p:txBody>
          <a:bodyPr/>
          <a:lstStyle/>
          <a:p>
            <a:endParaRPr lang="en-US"/>
          </a:p>
        </p:txBody>
      </p:sp>
      <p:sp>
        <p:nvSpPr>
          <p:cNvPr id="10" name="text-279"/>
          <p:cNvSpPr txBox="1"/>
          <p:nvPr/>
        </p:nvSpPr>
        <p:spPr>
          <a:xfrm>
            <a:off x="3611880" y="3154680"/>
            <a:ext cx="2514600" cy="347472"/>
          </a:xfrm>
          <a:prstGeom prst="rect">
            <a:avLst/>
          </a:prstGeom>
          <a:noFill/>
          <a:ln/>
        </p:spPr>
        <p:txBody>
          <a:bodyPr wrap="square" lIns="0" tIns="0" rIns="0" bIns="0" rtlCol="0" anchor="ctr"/>
          <a:lstStyle/>
          <a:p>
            <a:pPr marL="0" indent="0">
              <a:buNone/>
            </a:pPr>
            <a:r>
              <a:rPr lang="en-US" sz="1300" dirty="0">
                <a:solidFill>
                  <a:schemeClr val="tx1"/>
                </a:solidFill>
              </a:rPr>
              <a:t>Inter-agent misalignment  </a:t>
            </a:r>
            <a:r>
              <a:rPr lang="en-US" sz="1300" b="1" dirty="0">
                <a:solidFill>
                  <a:schemeClr val="tx1"/>
                </a:solidFill>
              </a:rPr>
              <a:t>32.3%</a:t>
            </a:r>
            <a:endParaRPr lang="en-US" sz="1300" dirty="0"/>
          </a:p>
        </p:txBody>
      </p:sp>
      <p:sp>
        <p:nvSpPr>
          <p:cNvPr id="11" name="legend-280"/>
          <p:cNvSpPr/>
          <p:nvPr/>
        </p:nvSpPr>
        <p:spPr>
          <a:xfrm>
            <a:off x="3291840" y="3685032"/>
            <a:ext cx="201168" cy="201168"/>
          </a:xfrm>
          <a:prstGeom prst="rect">
            <a:avLst/>
          </a:prstGeom>
          <a:solidFill>
            <a:srgbClr val="D97706"/>
          </a:solidFill>
          <a:ln/>
        </p:spPr>
        <p:txBody>
          <a:bodyPr/>
          <a:lstStyle/>
          <a:p>
            <a:endParaRPr lang="en-US"/>
          </a:p>
        </p:txBody>
      </p:sp>
      <p:sp>
        <p:nvSpPr>
          <p:cNvPr id="12" name="text-281"/>
          <p:cNvSpPr txBox="1"/>
          <p:nvPr/>
        </p:nvSpPr>
        <p:spPr>
          <a:xfrm>
            <a:off x="3611880" y="3611880"/>
            <a:ext cx="2514600" cy="347472"/>
          </a:xfrm>
          <a:prstGeom prst="rect">
            <a:avLst/>
          </a:prstGeom>
          <a:noFill/>
          <a:ln/>
        </p:spPr>
        <p:txBody>
          <a:bodyPr wrap="square" lIns="0" tIns="0" rIns="0" bIns="0" rtlCol="0" anchor="ctr"/>
          <a:lstStyle/>
          <a:p>
            <a:pPr marL="0" indent="0">
              <a:buNone/>
            </a:pPr>
            <a:r>
              <a:rPr lang="en-US" sz="1300" dirty="0">
                <a:solidFill>
                  <a:schemeClr val="tx1"/>
                </a:solidFill>
              </a:rPr>
              <a:t>Task verification  </a:t>
            </a:r>
            <a:r>
              <a:rPr lang="en-US" sz="1300" b="1" dirty="0">
                <a:solidFill>
                  <a:schemeClr val="tx1"/>
                </a:solidFill>
              </a:rPr>
              <a:t>23.5%</a:t>
            </a:r>
            <a:endParaRPr lang="en-US" sz="1300" dirty="0"/>
          </a:p>
        </p:txBody>
      </p:sp>
      <p:sp>
        <p:nvSpPr>
          <p:cNvPr id="13" name="text-282"/>
          <p:cNvSpPr txBox="1"/>
          <p:nvPr/>
        </p:nvSpPr>
        <p:spPr>
          <a:xfrm>
            <a:off x="3291840" y="4114800"/>
            <a:ext cx="2834640" cy="1188720"/>
          </a:xfrm>
          <a:prstGeom prst="rect">
            <a:avLst/>
          </a:prstGeom>
          <a:noFill/>
          <a:ln/>
        </p:spPr>
        <p:txBody>
          <a:bodyPr wrap="square" lIns="0" tIns="0" rIns="0" bIns="0" rtlCol="0" anchor="t"/>
          <a:lstStyle/>
          <a:p>
            <a:pPr marL="0" indent="0">
              <a:spcAft>
                <a:spcPts val="200"/>
              </a:spcAft>
              <a:buNone/>
            </a:pPr>
            <a:r>
              <a:rPr lang="en-US" sz="1200" b="1" dirty="0">
                <a:solidFill>
                  <a:schemeClr val="tx1"/>
                </a:solidFill>
              </a:rPr>
              <a:t>Top failure modes</a:t>
            </a:r>
            <a:endParaRPr lang="en-US" sz="1200" dirty="0"/>
          </a:p>
          <a:p>
            <a:pPr marL="342900" indent="-342900">
              <a:spcAft>
                <a:spcPts val="200"/>
              </a:spcAft>
              <a:buSzPct val="100000"/>
              <a:buChar char="•"/>
            </a:pPr>
            <a:r>
              <a:rPr lang="en-US" sz="1200" dirty="0">
                <a:solidFill>
                  <a:schemeClr val="tx1"/>
                </a:solidFill>
              </a:rPr>
              <a:t>Step repetition 15.7%</a:t>
            </a:r>
            <a:endParaRPr lang="en-US" sz="1200" dirty="0"/>
          </a:p>
          <a:p>
            <a:pPr marL="342900" indent="-342900">
              <a:spcAft>
                <a:spcPts val="200"/>
              </a:spcAft>
              <a:buSzPct val="100000"/>
              <a:buChar char="•"/>
            </a:pPr>
            <a:r>
              <a:rPr lang="en-US" sz="1200" dirty="0">
                <a:solidFill>
                  <a:schemeClr val="tx1"/>
                </a:solidFill>
              </a:rPr>
              <a:t>Reasoning–action mismatch 13.2%</a:t>
            </a:r>
            <a:endParaRPr lang="en-US" sz="1200" dirty="0"/>
          </a:p>
          <a:p>
            <a:pPr marL="342900" indent="-342900">
              <a:spcAft>
                <a:spcPts val="200"/>
              </a:spcAft>
              <a:buSzPct val="100000"/>
              <a:buChar char="•"/>
            </a:pPr>
            <a:r>
              <a:rPr lang="en-US" sz="1200" dirty="0">
                <a:solidFill>
                  <a:schemeClr val="tx1"/>
                </a:solidFill>
              </a:rPr>
              <a:t>Unaware of stopping conditions 12.4%</a:t>
            </a:r>
            <a:endParaRPr lang="en-US" sz="1200" dirty="0"/>
          </a:p>
        </p:txBody>
      </p:sp>
      <p:sp>
        <p:nvSpPr>
          <p:cNvPr id="14" name="text-283"/>
          <p:cNvSpPr txBox="1"/>
          <p:nvPr/>
        </p:nvSpPr>
        <p:spPr>
          <a:xfrm>
            <a:off x="548640" y="5349240"/>
            <a:ext cx="5577840" cy="274320"/>
          </a:xfrm>
          <a:prstGeom prst="rect">
            <a:avLst/>
          </a:prstGeom>
          <a:noFill/>
          <a:ln/>
        </p:spPr>
        <p:txBody>
          <a:bodyPr wrap="square" lIns="0" tIns="0" rIns="0" bIns="0" rtlCol="0" anchor="t"/>
          <a:lstStyle/>
          <a:p>
            <a:pPr marL="0" indent="0">
              <a:buNone/>
            </a:pPr>
            <a:r>
              <a:rPr lang="en-US" sz="1200" i="1" dirty="0">
                <a:solidFill>
                  <a:schemeClr val="accent6"/>
                </a:solidFill>
              </a:rPr>
              <a:t>14 modes from 150 expert-annotated traces (κ = 0.88); 1,642 traces, 7 frameworks</a:t>
            </a:r>
            <a:endParaRPr lang="en-US" sz="1200" dirty="0"/>
          </a:p>
        </p:txBody>
      </p:sp>
      <p:sp>
        <p:nvSpPr>
          <p:cNvPr id="15" name="text-284"/>
          <p:cNvSpPr txBox="1"/>
          <p:nvPr/>
        </p:nvSpPr>
        <p:spPr>
          <a:xfrm>
            <a:off x="6400800" y="2103120"/>
            <a:ext cx="5239512" cy="320040"/>
          </a:xfrm>
          <a:prstGeom prst="rect">
            <a:avLst/>
          </a:prstGeom>
          <a:noFill/>
          <a:ln/>
        </p:spPr>
        <p:txBody>
          <a:bodyPr wrap="square" lIns="0" tIns="0" rIns="0" bIns="0" rtlCol="0" anchor="t"/>
          <a:lstStyle/>
          <a:p>
            <a:pPr marL="0" indent="0">
              <a:buNone/>
            </a:pPr>
            <a:r>
              <a:rPr lang="en-US" sz="1400" b="1" dirty="0">
                <a:solidFill>
                  <a:schemeClr val="tx1"/>
                </a:solidFill>
              </a:rPr>
              <a:t>Task length frontier agents complete (early 2026)</a:t>
            </a:r>
            <a:endParaRPr lang="en-US" sz="1400" dirty="0"/>
          </a:p>
        </p:txBody>
      </p:sp>
      <p:graphicFrame>
        <p:nvGraphicFramePr>
          <p:cNvPr id="16" name="chart-horizon-285"/>
          <p:cNvGraphicFramePr/>
          <p:nvPr/>
        </p:nvGraphicFramePr>
        <p:xfrm>
          <a:off x="6400800" y="2423160"/>
          <a:ext cx="5239512" cy="1737360"/>
        </p:xfrm>
        <a:graphic>
          <a:graphicData uri="http://schemas.openxmlformats.org/drawingml/2006/chart">
            <c:chart xmlns:c="http://schemas.openxmlformats.org/drawingml/2006/chart" xmlns:r="http://schemas.openxmlformats.org/officeDocument/2006/relationships" r:id="rId4"/>
          </a:graphicData>
        </a:graphic>
      </p:graphicFrame>
      <p:sp>
        <p:nvSpPr>
          <p:cNvPr id="17" name="quote-286"/>
          <p:cNvSpPr/>
          <p:nvPr/>
        </p:nvSpPr>
        <p:spPr>
          <a:xfrm>
            <a:off x="6400800" y="4343400"/>
            <a:ext cx="5239512" cy="1280160"/>
          </a:xfrm>
          <a:prstGeom prst="roundRect">
            <a:avLst>
              <a:gd name="adj" fmla="val 5714"/>
            </a:avLst>
          </a:prstGeom>
          <a:solidFill>
            <a:schemeClr val="bg2"/>
          </a:solidFill>
          <a:ln/>
        </p:spPr>
        <p:txBody>
          <a:bodyPr/>
          <a:lstStyle/>
          <a:p>
            <a:endParaRPr lang="en-US"/>
          </a:p>
        </p:txBody>
      </p:sp>
      <p:sp>
        <p:nvSpPr>
          <p:cNvPr id="18" name="text-287"/>
          <p:cNvSpPr txBox="1"/>
          <p:nvPr/>
        </p:nvSpPr>
        <p:spPr>
          <a:xfrm>
            <a:off x="6629400" y="4434840"/>
            <a:ext cx="4846320" cy="731520"/>
          </a:xfrm>
          <a:prstGeom prst="rect">
            <a:avLst/>
          </a:prstGeom>
          <a:noFill/>
          <a:ln/>
        </p:spPr>
        <p:txBody>
          <a:bodyPr wrap="square" lIns="0" tIns="0" rIns="0" bIns="0" rtlCol="0" anchor="t"/>
          <a:lstStyle/>
          <a:p>
            <a:pPr marL="0" indent="0">
              <a:buNone/>
            </a:pPr>
            <a:r>
              <a:rPr lang="en-US" sz="1600" i="1" dirty="0">
                <a:solidFill>
                  <a:schemeClr val="tx1"/>
                </a:solidFill>
              </a:rPr>
              <a:t>“Recent capability gains have only yielded small improvements in reliability.”</a:t>
            </a:r>
            <a:endParaRPr lang="en-US" sz="1600" dirty="0"/>
          </a:p>
        </p:txBody>
      </p:sp>
      <p:sp>
        <p:nvSpPr>
          <p:cNvPr id="19" name="text-288"/>
          <p:cNvSpPr txBox="1"/>
          <p:nvPr/>
        </p:nvSpPr>
        <p:spPr>
          <a:xfrm>
            <a:off x="6629400" y="5193792"/>
            <a:ext cx="4846320" cy="320040"/>
          </a:xfrm>
          <a:prstGeom prst="rect">
            <a:avLst/>
          </a:prstGeom>
          <a:noFill/>
          <a:ln/>
        </p:spPr>
        <p:txBody>
          <a:bodyPr wrap="square" lIns="0" tIns="0" rIns="0" bIns="0" rtlCol="0" anchor="t"/>
          <a:lstStyle/>
          <a:p>
            <a:pPr marL="0" indent="0">
              <a:buNone/>
            </a:pPr>
            <a:r>
              <a:rPr lang="en-US" sz="1100" dirty="0">
                <a:solidFill>
                  <a:schemeClr val="accent6"/>
                </a:solidFill>
              </a:rPr>
              <a:t>Rabanser et al., Towards a Science of AI Agent Reliability, ICML 2026</a:t>
            </a:r>
            <a:endParaRPr lang="en-US" sz="1100" dirty="0"/>
          </a:p>
        </p:txBody>
      </p:sp>
      <p:sp>
        <p:nvSpPr>
          <p:cNvPr id="20" name="source-289"/>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Cemri et al., “Why Do Multi-Agent LLM Systems Fail?”, NeurIPS 2025, Fig. 1 (v3); METR Frontier Risk Report (19 May 2026); Rabanser et al., ICML 2026</a:t>
            </a:r>
            <a:endParaRPr lang="en-US" sz="10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04  ·  HOW IT BREAKS</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Every hop is an entry point</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OWASP Top 10 for Agentic Applications (Dec 2025): each risk placed where it enters an orchestrated system</a:t>
            </a:r>
            <a:endParaRPr lang="en-US" sz="1600" dirty="0"/>
          </a:p>
        </p:txBody>
      </p:sp>
      <p:sp>
        <p:nvSpPr>
          <p:cNvPr id="5" name="line-290"/>
          <p:cNvSpPr/>
          <p:nvPr/>
        </p:nvSpPr>
        <p:spPr>
          <a:xfrm>
            <a:off x="3200400" y="2560320"/>
            <a:ext cx="548640" cy="91"/>
          </a:xfrm>
          <a:prstGeom prst="line">
            <a:avLst/>
          </a:prstGeom>
          <a:noFill/>
          <a:ln w="19050">
            <a:solidFill>
              <a:srgbClr val="8FA0BD"/>
            </a:solidFill>
            <a:prstDash val="solid"/>
            <a:headEnd type="triangle"/>
            <a:tailEnd type="triangle"/>
          </a:ln>
        </p:spPr>
        <p:txBody>
          <a:bodyPr/>
          <a:lstStyle/>
          <a:p>
            <a:endParaRPr lang="en-US"/>
          </a:p>
        </p:txBody>
      </p:sp>
      <p:sp>
        <p:nvSpPr>
          <p:cNvPr id="6" name="line-291"/>
          <p:cNvSpPr/>
          <p:nvPr/>
        </p:nvSpPr>
        <p:spPr>
          <a:xfrm>
            <a:off x="4617720" y="3337560"/>
            <a:ext cx="91" cy="640080"/>
          </a:xfrm>
          <a:prstGeom prst="line">
            <a:avLst/>
          </a:prstGeom>
          <a:noFill/>
          <a:ln w="19050">
            <a:solidFill>
              <a:srgbClr val="8FA0BD"/>
            </a:solidFill>
            <a:prstDash val="solid"/>
            <a:tailEnd type="triangle"/>
          </a:ln>
        </p:spPr>
        <p:txBody>
          <a:bodyPr/>
          <a:lstStyle/>
          <a:p>
            <a:endParaRPr lang="en-US"/>
          </a:p>
        </p:txBody>
      </p:sp>
      <p:sp>
        <p:nvSpPr>
          <p:cNvPr id="7" name="line-292"/>
          <p:cNvSpPr/>
          <p:nvPr/>
        </p:nvSpPr>
        <p:spPr>
          <a:xfrm>
            <a:off x="6537960" y="3337560"/>
            <a:ext cx="91" cy="640080"/>
          </a:xfrm>
          <a:prstGeom prst="line">
            <a:avLst/>
          </a:prstGeom>
          <a:noFill/>
          <a:ln w="19050">
            <a:solidFill>
              <a:srgbClr val="8FA0BD"/>
            </a:solidFill>
            <a:prstDash val="solid"/>
            <a:tailEnd type="triangle"/>
          </a:ln>
        </p:spPr>
        <p:txBody>
          <a:bodyPr/>
          <a:lstStyle/>
          <a:p>
            <a:endParaRPr lang="en-US"/>
          </a:p>
        </p:txBody>
      </p:sp>
      <p:sp>
        <p:nvSpPr>
          <p:cNvPr id="8" name="line-293"/>
          <p:cNvSpPr/>
          <p:nvPr/>
        </p:nvSpPr>
        <p:spPr>
          <a:xfrm>
            <a:off x="7406640" y="2487168"/>
            <a:ext cx="1143000" cy="91"/>
          </a:xfrm>
          <a:prstGeom prst="line">
            <a:avLst/>
          </a:prstGeom>
          <a:noFill/>
          <a:ln w="19050">
            <a:solidFill>
              <a:srgbClr val="8FA0BD"/>
            </a:solidFill>
            <a:prstDash val="solid"/>
            <a:tailEnd type="triangle"/>
          </a:ln>
        </p:spPr>
        <p:txBody>
          <a:bodyPr/>
          <a:lstStyle/>
          <a:p>
            <a:endParaRPr lang="en-US"/>
          </a:p>
        </p:txBody>
      </p:sp>
      <p:sp>
        <p:nvSpPr>
          <p:cNvPr id="9" name="line-294"/>
          <p:cNvSpPr/>
          <p:nvPr/>
        </p:nvSpPr>
        <p:spPr>
          <a:xfrm>
            <a:off x="7406640" y="3063240"/>
            <a:ext cx="548640" cy="91"/>
          </a:xfrm>
          <a:prstGeom prst="line">
            <a:avLst/>
          </a:prstGeom>
          <a:noFill/>
          <a:ln w="19050">
            <a:solidFill>
              <a:srgbClr val="8FA0BD"/>
            </a:solidFill>
            <a:prstDash val="solid"/>
          </a:ln>
        </p:spPr>
        <p:txBody>
          <a:bodyPr/>
          <a:lstStyle/>
          <a:p>
            <a:endParaRPr lang="en-US"/>
          </a:p>
        </p:txBody>
      </p:sp>
      <p:sp>
        <p:nvSpPr>
          <p:cNvPr id="10" name="line-295"/>
          <p:cNvSpPr/>
          <p:nvPr/>
        </p:nvSpPr>
        <p:spPr>
          <a:xfrm>
            <a:off x="7955280" y="3063240"/>
            <a:ext cx="91" cy="2167128"/>
          </a:xfrm>
          <a:prstGeom prst="line">
            <a:avLst/>
          </a:prstGeom>
          <a:noFill/>
          <a:ln w="19050">
            <a:solidFill>
              <a:srgbClr val="8FA0BD"/>
            </a:solidFill>
            <a:prstDash val="solid"/>
          </a:ln>
        </p:spPr>
        <p:txBody>
          <a:bodyPr/>
          <a:lstStyle/>
          <a:p>
            <a:endParaRPr lang="en-US"/>
          </a:p>
        </p:txBody>
      </p:sp>
      <p:sp>
        <p:nvSpPr>
          <p:cNvPr id="11" name="line-296"/>
          <p:cNvSpPr/>
          <p:nvPr/>
        </p:nvSpPr>
        <p:spPr>
          <a:xfrm>
            <a:off x="7406640" y="4343400"/>
            <a:ext cx="548640" cy="91"/>
          </a:xfrm>
          <a:prstGeom prst="line">
            <a:avLst/>
          </a:prstGeom>
          <a:noFill/>
          <a:ln w="19050">
            <a:solidFill>
              <a:srgbClr val="8FA0BD"/>
            </a:solidFill>
            <a:prstDash val="solid"/>
          </a:ln>
        </p:spPr>
        <p:txBody>
          <a:bodyPr/>
          <a:lstStyle/>
          <a:p>
            <a:endParaRPr lang="en-US"/>
          </a:p>
        </p:txBody>
      </p:sp>
      <p:sp>
        <p:nvSpPr>
          <p:cNvPr id="12" name="line-297"/>
          <p:cNvSpPr/>
          <p:nvPr/>
        </p:nvSpPr>
        <p:spPr>
          <a:xfrm>
            <a:off x="7955280" y="3401568"/>
            <a:ext cx="594360" cy="91"/>
          </a:xfrm>
          <a:prstGeom prst="line">
            <a:avLst/>
          </a:prstGeom>
          <a:noFill/>
          <a:ln w="19050">
            <a:solidFill>
              <a:srgbClr val="8FA0BD"/>
            </a:solidFill>
            <a:prstDash val="solid"/>
            <a:tailEnd type="triangle"/>
          </a:ln>
        </p:spPr>
        <p:txBody>
          <a:bodyPr/>
          <a:lstStyle/>
          <a:p>
            <a:endParaRPr lang="en-US"/>
          </a:p>
        </p:txBody>
      </p:sp>
      <p:sp>
        <p:nvSpPr>
          <p:cNvPr id="13" name="line-298"/>
          <p:cNvSpPr/>
          <p:nvPr/>
        </p:nvSpPr>
        <p:spPr>
          <a:xfrm>
            <a:off x="7955280" y="4315968"/>
            <a:ext cx="594360" cy="91"/>
          </a:xfrm>
          <a:prstGeom prst="line">
            <a:avLst/>
          </a:prstGeom>
          <a:noFill/>
          <a:ln w="19050">
            <a:solidFill>
              <a:srgbClr val="8FA0BD"/>
            </a:solidFill>
            <a:prstDash val="solid"/>
            <a:tailEnd type="triangle"/>
          </a:ln>
        </p:spPr>
        <p:txBody>
          <a:bodyPr/>
          <a:lstStyle/>
          <a:p>
            <a:endParaRPr lang="en-US"/>
          </a:p>
        </p:txBody>
      </p:sp>
      <p:sp>
        <p:nvSpPr>
          <p:cNvPr id="14" name="line-299"/>
          <p:cNvSpPr/>
          <p:nvPr/>
        </p:nvSpPr>
        <p:spPr>
          <a:xfrm>
            <a:off x="7955280" y="5230368"/>
            <a:ext cx="594360" cy="91"/>
          </a:xfrm>
          <a:prstGeom prst="line">
            <a:avLst/>
          </a:prstGeom>
          <a:noFill/>
          <a:ln w="19050">
            <a:solidFill>
              <a:srgbClr val="8FA0BD"/>
            </a:solidFill>
            <a:prstDash val="solid"/>
            <a:tailEnd type="triangle"/>
          </a:ln>
        </p:spPr>
        <p:txBody>
          <a:bodyPr/>
          <a:lstStyle/>
          <a:p>
            <a:endParaRPr lang="en-US"/>
          </a:p>
        </p:txBody>
      </p:sp>
      <p:sp>
        <p:nvSpPr>
          <p:cNvPr id="15" name="line-300"/>
          <p:cNvSpPr/>
          <p:nvPr/>
        </p:nvSpPr>
        <p:spPr>
          <a:xfrm>
            <a:off x="3200400" y="4343400"/>
            <a:ext cx="548640" cy="91"/>
          </a:xfrm>
          <a:prstGeom prst="line">
            <a:avLst/>
          </a:prstGeom>
          <a:noFill/>
          <a:ln w="22225">
            <a:solidFill>
              <a:srgbClr val="E11D48"/>
            </a:solidFill>
            <a:prstDash val="dash"/>
            <a:tailEnd type="triangle"/>
          </a:ln>
        </p:spPr>
        <p:txBody>
          <a:bodyPr/>
          <a:lstStyle/>
          <a:p>
            <a:endParaRPr lang="en-US"/>
          </a:p>
        </p:txBody>
      </p:sp>
      <p:sp>
        <p:nvSpPr>
          <p:cNvPr id="16" name="text-301"/>
          <p:cNvSpPr txBox="1"/>
          <p:nvPr/>
        </p:nvSpPr>
        <p:spPr>
          <a:xfrm>
            <a:off x="7680960" y="2176272"/>
            <a:ext cx="548640" cy="274320"/>
          </a:xfrm>
          <a:prstGeom prst="rect">
            <a:avLst/>
          </a:prstGeom>
          <a:noFill/>
          <a:ln/>
        </p:spPr>
        <p:txBody>
          <a:bodyPr wrap="square" lIns="0" tIns="0" rIns="0" bIns="0" rtlCol="0" anchor="t"/>
          <a:lstStyle/>
          <a:p>
            <a:pPr marL="0" indent="0" algn="ctr">
              <a:buNone/>
            </a:pPr>
            <a:r>
              <a:rPr lang="en-US" sz="1100" dirty="0">
                <a:solidFill>
                  <a:schemeClr val="accent6"/>
                </a:solidFill>
              </a:rPr>
              <a:t>A2A</a:t>
            </a:r>
            <a:endParaRPr lang="en-US" sz="1100" dirty="0"/>
          </a:p>
        </p:txBody>
      </p:sp>
      <p:sp>
        <p:nvSpPr>
          <p:cNvPr id="17" name="text-302"/>
          <p:cNvSpPr txBox="1"/>
          <p:nvPr/>
        </p:nvSpPr>
        <p:spPr>
          <a:xfrm>
            <a:off x="8001000" y="5440680"/>
            <a:ext cx="548640" cy="274320"/>
          </a:xfrm>
          <a:prstGeom prst="rect">
            <a:avLst/>
          </a:prstGeom>
          <a:noFill/>
          <a:ln/>
        </p:spPr>
        <p:txBody>
          <a:bodyPr wrap="square" lIns="0" tIns="0" rIns="0" bIns="0" rtlCol="0" anchor="t"/>
          <a:lstStyle/>
          <a:p>
            <a:pPr marL="0" indent="0">
              <a:buNone/>
            </a:pPr>
            <a:r>
              <a:rPr lang="en-US" sz="1100" dirty="0">
                <a:solidFill>
                  <a:schemeClr val="accent6"/>
                </a:solidFill>
              </a:rPr>
              <a:t>MCP</a:t>
            </a:r>
            <a:endParaRPr lang="en-US" sz="1100" dirty="0"/>
          </a:p>
        </p:txBody>
      </p:sp>
      <p:sp>
        <p:nvSpPr>
          <p:cNvPr id="18" name="text-303"/>
          <p:cNvSpPr txBox="1"/>
          <p:nvPr/>
        </p:nvSpPr>
        <p:spPr>
          <a:xfrm>
            <a:off x="3749040" y="3520440"/>
            <a:ext cx="804672" cy="274320"/>
          </a:xfrm>
          <a:prstGeom prst="rect">
            <a:avLst/>
          </a:prstGeom>
          <a:noFill/>
          <a:ln/>
        </p:spPr>
        <p:txBody>
          <a:bodyPr wrap="square" lIns="0" tIns="0" rIns="0" bIns="0" rtlCol="0" anchor="t"/>
          <a:lstStyle/>
          <a:p>
            <a:pPr marL="0" indent="0" algn="r">
              <a:buNone/>
            </a:pPr>
            <a:r>
              <a:rPr lang="en-US" sz="1100" dirty="0">
                <a:solidFill>
                  <a:schemeClr val="accent6"/>
                </a:solidFill>
              </a:rPr>
              <a:t>delegate</a:t>
            </a:r>
            <a:endParaRPr lang="en-US" sz="1100" dirty="0"/>
          </a:p>
        </p:txBody>
      </p:sp>
      <p:sp>
        <p:nvSpPr>
          <p:cNvPr id="19" name="human-304"/>
          <p:cNvSpPr/>
          <p:nvPr/>
        </p:nvSpPr>
        <p:spPr>
          <a:xfrm>
            <a:off x="548640" y="2103120"/>
            <a:ext cx="2651760" cy="914400"/>
          </a:xfrm>
          <a:prstGeom prst="roundRect">
            <a:avLst>
              <a:gd name="adj" fmla="val 8000"/>
            </a:avLst>
          </a:prstGeom>
          <a:solidFill>
            <a:schemeClr val="bg2"/>
          </a:solidFill>
          <a:ln w="12700">
            <a:solidFill>
              <a:srgbClr val="C9D3E3"/>
            </a:solidFill>
            <a:prstDash val="solid"/>
          </a:ln>
        </p:spPr>
        <p:txBody>
          <a:bodyPr/>
          <a:lstStyle/>
          <a:p>
            <a:endParaRPr lang="en-US"/>
          </a:p>
        </p:txBody>
      </p:sp>
      <p:sp>
        <p:nvSpPr>
          <p:cNvPr id="20" name="circle-305"/>
          <p:cNvSpPr/>
          <p:nvPr/>
        </p:nvSpPr>
        <p:spPr>
          <a:xfrm>
            <a:off x="676656" y="2340864"/>
            <a:ext cx="438912" cy="438912"/>
          </a:xfrm>
          <a:prstGeom prst="ellipse">
            <a:avLst/>
          </a:prstGeom>
          <a:solidFill>
            <a:schemeClr val="tx2"/>
          </a:solidFill>
          <a:ln/>
        </p:spPr>
        <p:txBody>
          <a:bodyPr/>
          <a:lstStyle/>
          <a:p>
            <a:endParaRPr lang="en-US"/>
          </a:p>
        </p:txBody>
      </p:sp>
      <p:pic>
        <p:nvPicPr>
          <p:cNvPr id="21" name="icon-306" descr="preencoded.png"/>
          <p:cNvPicPr>
            <a:picLocks noChangeAspect="1"/>
          </p:cNvPicPr>
          <p:nvPr/>
        </p:nvPicPr>
        <p:blipFill>
          <a:blip r:embed="rId3"/>
          <a:stretch>
            <a:fillRect/>
          </a:stretch>
        </p:blipFill>
        <p:spPr>
          <a:xfrm>
            <a:off x="781995" y="2446203"/>
            <a:ext cx="228234" cy="228234"/>
          </a:xfrm>
          <a:prstGeom prst="rect">
            <a:avLst/>
          </a:prstGeom>
        </p:spPr>
      </p:pic>
      <p:sp>
        <p:nvSpPr>
          <p:cNvPr id="22" name="text-307"/>
          <p:cNvSpPr txBox="1"/>
          <p:nvPr/>
        </p:nvSpPr>
        <p:spPr>
          <a:xfrm>
            <a:off x="1207008" y="2212848"/>
            <a:ext cx="1280160" cy="320040"/>
          </a:xfrm>
          <a:prstGeom prst="rect">
            <a:avLst/>
          </a:prstGeom>
          <a:noFill/>
          <a:ln/>
        </p:spPr>
        <p:txBody>
          <a:bodyPr wrap="square" lIns="0" tIns="0" rIns="0" bIns="0" rtlCol="0" anchor="t"/>
          <a:lstStyle/>
          <a:p>
            <a:pPr marL="0" indent="0">
              <a:buNone/>
            </a:pPr>
            <a:r>
              <a:rPr lang="en-US" sz="1400" b="1" dirty="0">
                <a:solidFill>
                  <a:schemeClr val="tx1"/>
                </a:solidFill>
              </a:rPr>
              <a:t>Human operator</a:t>
            </a:r>
            <a:endParaRPr lang="en-US" sz="1400" dirty="0"/>
          </a:p>
        </p:txBody>
      </p:sp>
      <p:sp>
        <p:nvSpPr>
          <p:cNvPr id="23" name="text-308"/>
          <p:cNvSpPr txBox="1"/>
          <p:nvPr/>
        </p:nvSpPr>
        <p:spPr>
          <a:xfrm>
            <a:off x="1207008" y="2542032"/>
            <a:ext cx="1463040" cy="274320"/>
          </a:xfrm>
          <a:prstGeom prst="rect">
            <a:avLst/>
          </a:prstGeom>
          <a:noFill/>
          <a:ln/>
        </p:spPr>
        <p:txBody>
          <a:bodyPr wrap="square" lIns="0" tIns="0" rIns="0" bIns="0" rtlCol="0" anchor="t"/>
          <a:lstStyle/>
          <a:p>
            <a:pPr marL="0" indent="0">
              <a:buNone/>
            </a:pPr>
            <a:r>
              <a:rPr lang="en-US" sz="1200" dirty="0">
                <a:solidFill>
                  <a:schemeClr val="accent6"/>
                </a:solidFill>
              </a:rPr>
              <a:t>tasks, approvals</a:t>
            </a:r>
            <a:endParaRPr lang="en-US" sz="1200" dirty="0"/>
          </a:p>
        </p:txBody>
      </p:sp>
      <p:sp>
        <p:nvSpPr>
          <p:cNvPr id="24" name="badge-309"/>
          <p:cNvSpPr/>
          <p:nvPr/>
        </p:nvSpPr>
        <p:spPr>
          <a:xfrm>
            <a:off x="2414016" y="2615184"/>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25" name="text-310"/>
          <p:cNvSpPr txBox="1"/>
          <p:nvPr/>
        </p:nvSpPr>
        <p:spPr>
          <a:xfrm>
            <a:off x="2414016" y="2615184"/>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ASI09</a:t>
            </a:r>
            <a:endParaRPr lang="en-US" sz="1100" dirty="0"/>
          </a:p>
        </p:txBody>
      </p:sp>
      <p:sp>
        <p:nvSpPr>
          <p:cNvPr id="26" name="untrusted-311"/>
          <p:cNvSpPr/>
          <p:nvPr/>
        </p:nvSpPr>
        <p:spPr>
          <a:xfrm>
            <a:off x="548640" y="3749040"/>
            <a:ext cx="2651760" cy="1188720"/>
          </a:xfrm>
          <a:prstGeom prst="roundRect">
            <a:avLst>
              <a:gd name="adj" fmla="val 6154"/>
            </a:avLst>
          </a:prstGeom>
          <a:solidFill>
            <a:schemeClr val="bg2"/>
          </a:solidFill>
          <a:ln w="15875">
            <a:solidFill>
              <a:srgbClr val="E11D48"/>
            </a:solidFill>
            <a:prstDash val="dash"/>
          </a:ln>
        </p:spPr>
        <p:txBody>
          <a:bodyPr/>
          <a:lstStyle/>
          <a:p>
            <a:endParaRPr lang="en-US"/>
          </a:p>
        </p:txBody>
      </p:sp>
      <p:sp>
        <p:nvSpPr>
          <p:cNvPr id="27" name="circle-312"/>
          <p:cNvSpPr/>
          <p:nvPr/>
        </p:nvSpPr>
        <p:spPr>
          <a:xfrm>
            <a:off x="676656" y="3895344"/>
            <a:ext cx="438912" cy="438912"/>
          </a:xfrm>
          <a:prstGeom prst="ellipse">
            <a:avLst/>
          </a:prstGeom>
          <a:solidFill>
            <a:schemeClr val="accent2"/>
          </a:solidFill>
          <a:ln/>
        </p:spPr>
        <p:txBody>
          <a:bodyPr/>
          <a:lstStyle/>
          <a:p>
            <a:endParaRPr lang="en-US"/>
          </a:p>
        </p:txBody>
      </p:sp>
      <p:pic>
        <p:nvPicPr>
          <p:cNvPr id="28" name="icon-313" descr="preencoded.png"/>
          <p:cNvPicPr>
            <a:picLocks noChangeAspect="1"/>
          </p:cNvPicPr>
          <p:nvPr/>
        </p:nvPicPr>
        <p:blipFill>
          <a:blip r:embed="rId4"/>
          <a:stretch>
            <a:fillRect/>
          </a:stretch>
        </p:blipFill>
        <p:spPr>
          <a:xfrm>
            <a:off x="781995" y="4000683"/>
            <a:ext cx="228234" cy="228234"/>
          </a:xfrm>
          <a:prstGeom prst="rect">
            <a:avLst/>
          </a:prstGeom>
        </p:spPr>
      </p:pic>
      <p:sp>
        <p:nvSpPr>
          <p:cNvPr id="29" name="text-314"/>
          <p:cNvSpPr txBox="1"/>
          <p:nvPr/>
        </p:nvSpPr>
        <p:spPr>
          <a:xfrm>
            <a:off x="1207008" y="3886200"/>
            <a:ext cx="1920240" cy="320040"/>
          </a:xfrm>
          <a:prstGeom prst="rect">
            <a:avLst/>
          </a:prstGeom>
          <a:noFill/>
          <a:ln/>
        </p:spPr>
        <p:txBody>
          <a:bodyPr wrap="square" lIns="0" tIns="0" rIns="0" bIns="0" rtlCol="0" anchor="t"/>
          <a:lstStyle/>
          <a:p>
            <a:pPr marL="0" indent="0">
              <a:buNone/>
            </a:pPr>
            <a:r>
              <a:rPr lang="en-US" sz="1400" b="1" dirty="0">
                <a:solidFill>
                  <a:schemeClr val="tx1"/>
                </a:solidFill>
              </a:rPr>
              <a:t>Untrusted content</a:t>
            </a:r>
            <a:endParaRPr lang="en-US" sz="1400" dirty="0"/>
          </a:p>
        </p:txBody>
      </p:sp>
      <p:sp>
        <p:nvSpPr>
          <p:cNvPr id="30" name="text-315"/>
          <p:cNvSpPr txBox="1"/>
          <p:nvPr/>
        </p:nvSpPr>
        <p:spPr>
          <a:xfrm>
            <a:off x="1207008" y="4206240"/>
            <a:ext cx="1920240" cy="274320"/>
          </a:xfrm>
          <a:prstGeom prst="rect">
            <a:avLst/>
          </a:prstGeom>
          <a:noFill/>
          <a:ln/>
        </p:spPr>
        <p:txBody>
          <a:bodyPr wrap="square" lIns="0" tIns="0" rIns="0" bIns="0" rtlCol="0" anchor="t"/>
          <a:lstStyle/>
          <a:p>
            <a:pPr marL="0" indent="0">
              <a:buNone/>
            </a:pPr>
            <a:r>
              <a:rPr lang="en-US" sz="1200" dirty="0">
                <a:solidFill>
                  <a:schemeClr val="accent6"/>
                </a:solidFill>
              </a:rPr>
              <a:t>web pages, email, documents</a:t>
            </a:r>
            <a:endParaRPr lang="en-US" sz="1200" dirty="0"/>
          </a:p>
        </p:txBody>
      </p:sp>
      <p:sp>
        <p:nvSpPr>
          <p:cNvPr id="31" name="badge-316"/>
          <p:cNvSpPr/>
          <p:nvPr/>
        </p:nvSpPr>
        <p:spPr>
          <a:xfrm>
            <a:off x="1207008" y="4572000"/>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32" name="text-317"/>
          <p:cNvSpPr txBox="1"/>
          <p:nvPr/>
        </p:nvSpPr>
        <p:spPr>
          <a:xfrm>
            <a:off x="1207008" y="4572000"/>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ASI01</a:t>
            </a:r>
            <a:endParaRPr lang="en-US" sz="1100" dirty="0"/>
          </a:p>
        </p:txBody>
      </p:sp>
      <p:sp>
        <p:nvSpPr>
          <p:cNvPr id="33" name="orchestrator-318"/>
          <p:cNvSpPr/>
          <p:nvPr/>
        </p:nvSpPr>
        <p:spPr>
          <a:xfrm>
            <a:off x="3749040" y="2103120"/>
            <a:ext cx="3657600" cy="1234440"/>
          </a:xfrm>
          <a:prstGeom prst="roundRect">
            <a:avLst>
              <a:gd name="adj" fmla="val 5926"/>
            </a:avLst>
          </a:prstGeom>
          <a:solidFill>
            <a:schemeClr val="accent1">
              <a:alpha val="15000"/>
            </a:schemeClr>
          </a:solidFill>
          <a:ln w="25400">
            <a:solidFill>
              <a:srgbClr val="0891B2"/>
            </a:solidFill>
            <a:prstDash val="solid"/>
          </a:ln>
        </p:spPr>
        <p:txBody>
          <a:bodyPr/>
          <a:lstStyle/>
          <a:p>
            <a:endParaRPr lang="en-US"/>
          </a:p>
        </p:txBody>
      </p:sp>
      <p:sp>
        <p:nvSpPr>
          <p:cNvPr id="34" name="circle-319"/>
          <p:cNvSpPr/>
          <p:nvPr/>
        </p:nvSpPr>
        <p:spPr>
          <a:xfrm>
            <a:off x="3886200" y="2286000"/>
            <a:ext cx="457200" cy="457200"/>
          </a:xfrm>
          <a:prstGeom prst="ellipse">
            <a:avLst/>
          </a:prstGeom>
          <a:solidFill>
            <a:schemeClr val="accent1"/>
          </a:solidFill>
          <a:ln/>
        </p:spPr>
        <p:txBody>
          <a:bodyPr/>
          <a:lstStyle/>
          <a:p>
            <a:endParaRPr lang="en-US"/>
          </a:p>
        </p:txBody>
      </p:sp>
      <p:pic>
        <p:nvPicPr>
          <p:cNvPr id="35" name="icon-320" descr="preencoded.png"/>
          <p:cNvPicPr>
            <a:picLocks noChangeAspect="1"/>
          </p:cNvPicPr>
          <p:nvPr/>
        </p:nvPicPr>
        <p:blipFill>
          <a:blip r:embed="rId5"/>
          <a:stretch>
            <a:fillRect/>
          </a:stretch>
        </p:blipFill>
        <p:spPr>
          <a:xfrm>
            <a:off x="3995928" y="2395728"/>
            <a:ext cx="237744" cy="237744"/>
          </a:xfrm>
          <a:prstGeom prst="rect">
            <a:avLst/>
          </a:prstGeom>
        </p:spPr>
      </p:pic>
      <p:sp>
        <p:nvSpPr>
          <p:cNvPr id="36" name="text-321"/>
          <p:cNvSpPr txBox="1"/>
          <p:nvPr/>
        </p:nvSpPr>
        <p:spPr>
          <a:xfrm>
            <a:off x="4462272" y="2212848"/>
            <a:ext cx="2834640" cy="320040"/>
          </a:xfrm>
          <a:prstGeom prst="rect">
            <a:avLst/>
          </a:prstGeom>
          <a:noFill/>
          <a:ln/>
        </p:spPr>
        <p:txBody>
          <a:bodyPr wrap="square" lIns="0" tIns="0" rIns="0" bIns="0" rtlCol="0" anchor="t"/>
          <a:lstStyle/>
          <a:p>
            <a:pPr marL="0" indent="0">
              <a:buNone/>
            </a:pPr>
            <a:r>
              <a:rPr lang="en-US" sz="1500" b="1" dirty="0">
                <a:solidFill>
                  <a:schemeClr val="tx1"/>
                </a:solidFill>
              </a:rPr>
              <a:t>Orchestrator (lead agent)</a:t>
            </a:r>
            <a:endParaRPr lang="en-US" sz="1500" dirty="0"/>
          </a:p>
        </p:txBody>
      </p:sp>
      <p:sp>
        <p:nvSpPr>
          <p:cNvPr id="37" name="text-322"/>
          <p:cNvSpPr txBox="1"/>
          <p:nvPr/>
        </p:nvSpPr>
        <p:spPr>
          <a:xfrm>
            <a:off x="4462272" y="2532888"/>
            <a:ext cx="2834640" cy="274320"/>
          </a:xfrm>
          <a:prstGeom prst="rect">
            <a:avLst/>
          </a:prstGeom>
          <a:noFill/>
          <a:ln/>
        </p:spPr>
        <p:txBody>
          <a:bodyPr wrap="square" lIns="0" tIns="0" rIns="0" bIns="0" rtlCol="0" anchor="t"/>
          <a:lstStyle/>
          <a:p>
            <a:pPr marL="0" indent="0">
              <a:buNone/>
            </a:pPr>
            <a:r>
              <a:rPr lang="en-US" sz="1200" dirty="0">
                <a:solidFill>
                  <a:schemeClr val="accent6"/>
                </a:solidFill>
              </a:rPr>
              <a:t>plan · delegate · verify · stop</a:t>
            </a:r>
            <a:endParaRPr lang="en-US" sz="1200" dirty="0"/>
          </a:p>
        </p:txBody>
      </p:sp>
      <p:sp>
        <p:nvSpPr>
          <p:cNvPr id="38" name="badge-323"/>
          <p:cNvSpPr/>
          <p:nvPr/>
        </p:nvSpPr>
        <p:spPr>
          <a:xfrm>
            <a:off x="4462272" y="290779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39" name="text-324"/>
          <p:cNvSpPr txBox="1"/>
          <p:nvPr/>
        </p:nvSpPr>
        <p:spPr>
          <a:xfrm>
            <a:off x="4462272" y="290779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ASI01</a:t>
            </a:r>
            <a:endParaRPr lang="en-US" sz="1100" dirty="0"/>
          </a:p>
        </p:txBody>
      </p:sp>
      <p:sp>
        <p:nvSpPr>
          <p:cNvPr id="40" name="badge-325"/>
          <p:cNvSpPr/>
          <p:nvPr/>
        </p:nvSpPr>
        <p:spPr>
          <a:xfrm>
            <a:off x="5230368" y="290779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41" name="text-326"/>
          <p:cNvSpPr txBox="1"/>
          <p:nvPr/>
        </p:nvSpPr>
        <p:spPr>
          <a:xfrm>
            <a:off x="5230368" y="290779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ASI08</a:t>
            </a:r>
            <a:endParaRPr lang="en-US" sz="1100" dirty="0"/>
          </a:p>
        </p:txBody>
      </p:sp>
      <p:sp>
        <p:nvSpPr>
          <p:cNvPr id="42" name="badge-327"/>
          <p:cNvSpPr/>
          <p:nvPr/>
        </p:nvSpPr>
        <p:spPr>
          <a:xfrm>
            <a:off x="5998464" y="290779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43" name="text-328"/>
          <p:cNvSpPr txBox="1"/>
          <p:nvPr/>
        </p:nvSpPr>
        <p:spPr>
          <a:xfrm>
            <a:off x="5998464" y="290779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ASI10</a:t>
            </a:r>
            <a:endParaRPr lang="en-US" sz="1100" dirty="0"/>
          </a:p>
        </p:txBody>
      </p:sp>
      <p:sp>
        <p:nvSpPr>
          <p:cNvPr id="44" name="worker-329"/>
          <p:cNvSpPr/>
          <p:nvPr/>
        </p:nvSpPr>
        <p:spPr>
          <a:xfrm>
            <a:off x="3749040" y="3977640"/>
            <a:ext cx="1737360" cy="731520"/>
          </a:xfrm>
          <a:prstGeom prst="roundRect">
            <a:avLst>
              <a:gd name="adj" fmla="val 10000"/>
            </a:avLst>
          </a:prstGeom>
          <a:solidFill>
            <a:schemeClr val="bg2"/>
          </a:solidFill>
          <a:ln w="12700">
            <a:solidFill>
              <a:srgbClr val="C9D3E3"/>
            </a:solidFill>
            <a:prstDash val="solid"/>
          </a:ln>
        </p:spPr>
        <p:txBody>
          <a:bodyPr/>
          <a:lstStyle/>
          <a:p>
            <a:endParaRPr lang="en-US"/>
          </a:p>
        </p:txBody>
      </p:sp>
      <p:sp>
        <p:nvSpPr>
          <p:cNvPr id="45" name="text-330"/>
          <p:cNvSpPr txBox="1"/>
          <p:nvPr/>
        </p:nvSpPr>
        <p:spPr>
          <a:xfrm>
            <a:off x="3749040" y="3977640"/>
            <a:ext cx="1737360" cy="731520"/>
          </a:xfrm>
          <a:prstGeom prst="rect">
            <a:avLst/>
          </a:prstGeom>
          <a:noFill/>
          <a:ln/>
        </p:spPr>
        <p:txBody>
          <a:bodyPr wrap="square" lIns="0" tIns="0" rIns="0" bIns="0" rtlCol="0" anchor="ctr"/>
          <a:lstStyle/>
          <a:p>
            <a:pPr marL="0" indent="0" algn="ctr">
              <a:buNone/>
            </a:pPr>
            <a:r>
              <a:rPr lang="en-US" sz="1400" b="1" dirty="0">
                <a:solidFill>
                  <a:schemeClr val="tx1"/>
                </a:solidFill>
              </a:rPr>
              <a:t>Worker agent</a:t>
            </a:r>
            <a:endParaRPr lang="en-US" sz="1400" dirty="0"/>
          </a:p>
        </p:txBody>
      </p:sp>
      <p:sp>
        <p:nvSpPr>
          <p:cNvPr id="46" name="worker-331"/>
          <p:cNvSpPr/>
          <p:nvPr/>
        </p:nvSpPr>
        <p:spPr>
          <a:xfrm>
            <a:off x="5669280" y="3977640"/>
            <a:ext cx="1737360" cy="731520"/>
          </a:xfrm>
          <a:prstGeom prst="roundRect">
            <a:avLst>
              <a:gd name="adj" fmla="val 10000"/>
            </a:avLst>
          </a:prstGeom>
          <a:solidFill>
            <a:schemeClr val="bg2"/>
          </a:solidFill>
          <a:ln w="12700">
            <a:solidFill>
              <a:srgbClr val="C9D3E3"/>
            </a:solidFill>
            <a:prstDash val="solid"/>
          </a:ln>
        </p:spPr>
        <p:txBody>
          <a:bodyPr/>
          <a:lstStyle/>
          <a:p>
            <a:endParaRPr lang="en-US"/>
          </a:p>
        </p:txBody>
      </p:sp>
      <p:sp>
        <p:nvSpPr>
          <p:cNvPr id="47" name="text-332"/>
          <p:cNvSpPr txBox="1"/>
          <p:nvPr/>
        </p:nvSpPr>
        <p:spPr>
          <a:xfrm>
            <a:off x="5669280" y="3977640"/>
            <a:ext cx="1737360" cy="731520"/>
          </a:xfrm>
          <a:prstGeom prst="rect">
            <a:avLst/>
          </a:prstGeom>
          <a:noFill/>
          <a:ln/>
        </p:spPr>
        <p:txBody>
          <a:bodyPr wrap="square" lIns="0" tIns="0" rIns="0" bIns="0" rtlCol="0" anchor="ctr"/>
          <a:lstStyle/>
          <a:p>
            <a:pPr marL="0" indent="0" algn="ctr">
              <a:buNone/>
            </a:pPr>
            <a:r>
              <a:rPr lang="en-US" sz="1400" b="1" dirty="0">
                <a:solidFill>
                  <a:schemeClr val="tx1"/>
                </a:solidFill>
              </a:rPr>
              <a:t>Worker agent</a:t>
            </a:r>
            <a:endParaRPr lang="en-US" sz="1400" dirty="0"/>
          </a:p>
        </p:txBody>
      </p:sp>
      <p:sp>
        <p:nvSpPr>
          <p:cNvPr id="48" name="badge-333"/>
          <p:cNvSpPr/>
          <p:nvPr/>
        </p:nvSpPr>
        <p:spPr>
          <a:xfrm>
            <a:off x="5239512" y="3520440"/>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49" name="text-334"/>
          <p:cNvSpPr txBox="1"/>
          <p:nvPr/>
        </p:nvSpPr>
        <p:spPr>
          <a:xfrm>
            <a:off x="5239512" y="3520440"/>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ASI07</a:t>
            </a:r>
            <a:endParaRPr lang="en-US" sz="1100" dirty="0"/>
          </a:p>
        </p:txBody>
      </p:sp>
      <p:sp>
        <p:nvSpPr>
          <p:cNvPr id="50" name="component-335"/>
          <p:cNvSpPr/>
          <p:nvPr/>
        </p:nvSpPr>
        <p:spPr>
          <a:xfrm>
            <a:off x="8549640" y="2103120"/>
            <a:ext cx="3090672" cy="777240"/>
          </a:xfrm>
          <a:prstGeom prst="roundRect">
            <a:avLst>
              <a:gd name="adj" fmla="val 9412"/>
            </a:avLst>
          </a:prstGeom>
          <a:solidFill>
            <a:schemeClr val="bg2"/>
          </a:solidFill>
          <a:ln w="12700">
            <a:solidFill>
              <a:srgbClr val="C9D3E3"/>
            </a:solidFill>
            <a:prstDash val="solid"/>
          </a:ln>
        </p:spPr>
        <p:txBody>
          <a:bodyPr/>
          <a:lstStyle/>
          <a:p>
            <a:endParaRPr lang="en-US"/>
          </a:p>
        </p:txBody>
      </p:sp>
      <p:sp>
        <p:nvSpPr>
          <p:cNvPr id="51" name="circle-336"/>
          <p:cNvSpPr/>
          <p:nvPr/>
        </p:nvSpPr>
        <p:spPr>
          <a:xfrm>
            <a:off x="8677656" y="2281428"/>
            <a:ext cx="420624" cy="420624"/>
          </a:xfrm>
          <a:prstGeom prst="ellipse">
            <a:avLst/>
          </a:prstGeom>
          <a:solidFill>
            <a:schemeClr val="tx2"/>
          </a:solidFill>
          <a:ln/>
        </p:spPr>
        <p:txBody>
          <a:bodyPr/>
          <a:lstStyle/>
          <a:p>
            <a:endParaRPr lang="en-US"/>
          </a:p>
        </p:txBody>
      </p:sp>
      <p:pic>
        <p:nvPicPr>
          <p:cNvPr id="52" name="icon-337" descr="preencoded.png"/>
          <p:cNvPicPr>
            <a:picLocks noChangeAspect="1"/>
          </p:cNvPicPr>
          <p:nvPr/>
        </p:nvPicPr>
        <p:blipFill>
          <a:blip r:embed="rId6"/>
          <a:stretch>
            <a:fillRect/>
          </a:stretch>
        </p:blipFill>
        <p:spPr>
          <a:xfrm>
            <a:off x="8778606" y="2382378"/>
            <a:ext cx="218724" cy="218724"/>
          </a:xfrm>
          <a:prstGeom prst="rect">
            <a:avLst/>
          </a:prstGeom>
        </p:spPr>
      </p:pic>
      <p:sp>
        <p:nvSpPr>
          <p:cNvPr id="53" name="text-338"/>
          <p:cNvSpPr txBox="1"/>
          <p:nvPr/>
        </p:nvSpPr>
        <p:spPr>
          <a:xfrm>
            <a:off x="9189720" y="2212848"/>
            <a:ext cx="1554480" cy="301752"/>
          </a:xfrm>
          <a:prstGeom prst="rect">
            <a:avLst/>
          </a:prstGeom>
          <a:noFill/>
          <a:ln/>
        </p:spPr>
        <p:txBody>
          <a:bodyPr wrap="square" lIns="0" tIns="0" rIns="0" bIns="0" rtlCol="0" anchor="t"/>
          <a:lstStyle/>
          <a:p>
            <a:pPr marL="0" indent="0">
              <a:buNone/>
            </a:pPr>
            <a:r>
              <a:rPr lang="en-US" sz="1400" b="1" dirty="0">
                <a:solidFill>
                  <a:schemeClr val="tx1"/>
                </a:solidFill>
              </a:rPr>
              <a:t>External agents</a:t>
            </a:r>
            <a:endParaRPr lang="en-US" sz="1400" dirty="0"/>
          </a:p>
        </p:txBody>
      </p:sp>
      <p:sp>
        <p:nvSpPr>
          <p:cNvPr id="54" name="text-339"/>
          <p:cNvSpPr txBox="1"/>
          <p:nvPr/>
        </p:nvSpPr>
        <p:spPr>
          <a:xfrm>
            <a:off x="9189720" y="2514600"/>
            <a:ext cx="1600200" cy="274320"/>
          </a:xfrm>
          <a:prstGeom prst="rect">
            <a:avLst/>
          </a:prstGeom>
          <a:noFill/>
          <a:ln/>
        </p:spPr>
        <p:txBody>
          <a:bodyPr wrap="square" lIns="0" tIns="0" rIns="0" bIns="0" rtlCol="0" anchor="t"/>
          <a:lstStyle/>
          <a:p>
            <a:pPr marL="0" indent="0">
              <a:buNone/>
            </a:pPr>
            <a:r>
              <a:rPr lang="en-US" sz="1200" dirty="0">
                <a:solidFill>
                  <a:schemeClr val="accent6"/>
                </a:solidFill>
              </a:rPr>
              <a:t>via A2A</a:t>
            </a:r>
            <a:endParaRPr lang="en-US" sz="1200" dirty="0"/>
          </a:p>
        </p:txBody>
      </p:sp>
      <p:sp>
        <p:nvSpPr>
          <p:cNvPr id="55" name="badge-340"/>
          <p:cNvSpPr/>
          <p:nvPr/>
        </p:nvSpPr>
        <p:spPr>
          <a:xfrm>
            <a:off x="10853928" y="235915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56" name="text-341"/>
          <p:cNvSpPr txBox="1"/>
          <p:nvPr/>
        </p:nvSpPr>
        <p:spPr>
          <a:xfrm>
            <a:off x="10853928" y="235915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ASI07</a:t>
            </a:r>
            <a:endParaRPr lang="en-US" sz="1100" dirty="0"/>
          </a:p>
        </p:txBody>
      </p:sp>
      <p:sp>
        <p:nvSpPr>
          <p:cNvPr id="57" name="component-342"/>
          <p:cNvSpPr/>
          <p:nvPr/>
        </p:nvSpPr>
        <p:spPr>
          <a:xfrm>
            <a:off x="8549640" y="3017520"/>
            <a:ext cx="3090672" cy="777240"/>
          </a:xfrm>
          <a:prstGeom prst="roundRect">
            <a:avLst>
              <a:gd name="adj" fmla="val 9412"/>
            </a:avLst>
          </a:prstGeom>
          <a:solidFill>
            <a:schemeClr val="bg2"/>
          </a:solidFill>
          <a:ln w="12700">
            <a:solidFill>
              <a:srgbClr val="C9D3E3"/>
            </a:solidFill>
            <a:prstDash val="solid"/>
          </a:ln>
        </p:spPr>
        <p:txBody>
          <a:bodyPr/>
          <a:lstStyle/>
          <a:p>
            <a:endParaRPr lang="en-US"/>
          </a:p>
        </p:txBody>
      </p:sp>
      <p:sp>
        <p:nvSpPr>
          <p:cNvPr id="58" name="circle-343"/>
          <p:cNvSpPr/>
          <p:nvPr/>
        </p:nvSpPr>
        <p:spPr>
          <a:xfrm>
            <a:off x="8677656" y="3195828"/>
            <a:ext cx="420624" cy="420624"/>
          </a:xfrm>
          <a:prstGeom prst="ellipse">
            <a:avLst/>
          </a:prstGeom>
          <a:solidFill>
            <a:schemeClr val="tx2"/>
          </a:solidFill>
          <a:ln/>
        </p:spPr>
        <p:txBody>
          <a:bodyPr/>
          <a:lstStyle/>
          <a:p>
            <a:endParaRPr lang="en-US"/>
          </a:p>
        </p:txBody>
      </p:sp>
      <p:pic>
        <p:nvPicPr>
          <p:cNvPr id="59" name="icon-344" descr="preencoded.png"/>
          <p:cNvPicPr>
            <a:picLocks noChangeAspect="1"/>
          </p:cNvPicPr>
          <p:nvPr/>
        </p:nvPicPr>
        <p:blipFill>
          <a:blip r:embed="rId7"/>
          <a:stretch>
            <a:fillRect/>
          </a:stretch>
        </p:blipFill>
        <p:spPr>
          <a:xfrm>
            <a:off x="8778606" y="3296778"/>
            <a:ext cx="218724" cy="218724"/>
          </a:xfrm>
          <a:prstGeom prst="rect">
            <a:avLst/>
          </a:prstGeom>
        </p:spPr>
      </p:pic>
      <p:sp>
        <p:nvSpPr>
          <p:cNvPr id="60" name="text-345"/>
          <p:cNvSpPr txBox="1"/>
          <p:nvPr/>
        </p:nvSpPr>
        <p:spPr>
          <a:xfrm>
            <a:off x="9189720" y="3127248"/>
            <a:ext cx="1554480" cy="301752"/>
          </a:xfrm>
          <a:prstGeom prst="rect">
            <a:avLst/>
          </a:prstGeom>
          <a:noFill/>
          <a:ln/>
        </p:spPr>
        <p:txBody>
          <a:bodyPr wrap="square" lIns="0" tIns="0" rIns="0" bIns="0" rtlCol="0" anchor="t"/>
          <a:lstStyle/>
          <a:p>
            <a:pPr marL="0" indent="0">
              <a:buNone/>
            </a:pPr>
            <a:r>
              <a:rPr lang="en-US" sz="1400" b="1" dirty="0">
                <a:solidFill>
                  <a:schemeClr val="tx1"/>
                </a:solidFill>
              </a:rPr>
              <a:t>Tools</a:t>
            </a:r>
            <a:endParaRPr lang="en-US" sz="1400" dirty="0"/>
          </a:p>
        </p:txBody>
      </p:sp>
      <p:sp>
        <p:nvSpPr>
          <p:cNvPr id="61" name="text-346"/>
          <p:cNvSpPr txBox="1"/>
          <p:nvPr/>
        </p:nvSpPr>
        <p:spPr>
          <a:xfrm>
            <a:off x="9189720" y="3429000"/>
            <a:ext cx="1600200" cy="274320"/>
          </a:xfrm>
          <a:prstGeom prst="rect">
            <a:avLst/>
          </a:prstGeom>
          <a:noFill/>
          <a:ln/>
        </p:spPr>
        <p:txBody>
          <a:bodyPr wrap="square" lIns="0" tIns="0" rIns="0" bIns="0" rtlCol="0" anchor="t"/>
          <a:lstStyle/>
          <a:p>
            <a:pPr marL="0" indent="0">
              <a:buNone/>
            </a:pPr>
            <a:r>
              <a:rPr lang="en-US" sz="1200" dirty="0">
                <a:solidFill>
                  <a:schemeClr val="accent6"/>
                </a:solidFill>
              </a:rPr>
              <a:t>MCP servers</a:t>
            </a:r>
            <a:endParaRPr lang="en-US" sz="1200" dirty="0"/>
          </a:p>
        </p:txBody>
      </p:sp>
      <p:sp>
        <p:nvSpPr>
          <p:cNvPr id="62" name="badge-347"/>
          <p:cNvSpPr/>
          <p:nvPr/>
        </p:nvSpPr>
        <p:spPr>
          <a:xfrm>
            <a:off x="10104120" y="327355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63" name="text-348"/>
          <p:cNvSpPr txBox="1"/>
          <p:nvPr/>
        </p:nvSpPr>
        <p:spPr>
          <a:xfrm>
            <a:off x="10104120" y="327355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ASI02</a:t>
            </a:r>
            <a:endParaRPr lang="en-US" sz="1100" dirty="0"/>
          </a:p>
        </p:txBody>
      </p:sp>
      <p:sp>
        <p:nvSpPr>
          <p:cNvPr id="64" name="badge-349"/>
          <p:cNvSpPr/>
          <p:nvPr/>
        </p:nvSpPr>
        <p:spPr>
          <a:xfrm>
            <a:off x="10853928" y="327355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65" name="text-350"/>
          <p:cNvSpPr txBox="1"/>
          <p:nvPr/>
        </p:nvSpPr>
        <p:spPr>
          <a:xfrm>
            <a:off x="10853928" y="327355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ASI04</a:t>
            </a:r>
            <a:endParaRPr lang="en-US" sz="1100" dirty="0"/>
          </a:p>
        </p:txBody>
      </p:sp>
      <p:sp>
        <p:nvSpPr>
          <p:cNvPr id="66" name="component-351"/>
          <p:cNvSpPr/>
          <p:nvPr/>
        </p:nvSpPr>
        <p:spPr>
          <a:xfrm>
            <a:off x="8549640" y="3931920"/>
            <a:ext cx="3090672" cy="777240"/>
          </a:xfrm>
          <a:prstGeom prst="roundRect">
            <a:avLst>
              <a:gd name="adj" fmla="val 9412"/>
            </a:avLst>
          </a:prstGeom>
          <a:solidFill>
            <a:schemeClr val="bg2"/>
          </a:solidFill>
          <a:ln w="12700">
            <a:solidFill>
              <a:srgbClr val="C9D3E3"/>
            </a:solidFill>
            <a:prstDash val="solid"/>
          </a:ln>
        </p:spPr>
        <p:txBody>
          <a:bodyPr/>
          <a:lstStyle/>
          <a:p>
            <a:endParaRPr lang="en-US"/>
          </a:p>
        </p:txBody>
      </p:sp>
      <p:sp>
        <p:nvSpPr>
          <p:cNvPr id="67" name="circle-352"/>
          <p:cNvSpPr/>
          <p:nvPr/>
        </p:nvSpPr>
        <p:spPr>
          <a:xfrm>
            <a:off x="8677656" y="4110228"/>
            <a:ext cx="420624" cy="420624"/>
          </a:xfrm>
          <a:prstGeom prst="ellipse">
            <a:avLst/>
          </a:prstGeom>
          <a:solidFill>
            <a:schemeClr val="tx2"/>
          </a:solidFill>
          <a:ln/>
        </p:spPr>
        <p:txBody>
          <a:bodyPr/>
          <a:lstStyle/>
          <a:p>
            <a:endParaRPr lang="en-US"/>
          </a:p>
        </p:txBody>
      </p:sp>
      <p:pic>
        <p:nvPicPr>
          <p:cNvPr id="68" name="icon-353" descr="preencoded.png"/>
          <p:cNvPicPr>
            <a:picLocks noChangeAspect="1"/>
          </p:cNvPicPr>
          <p:nvPr/>
        </p:nvPicPr>
        <p:blipFill>
          <a:blip r:embed="rId8"/>
          <a:stretch>
            <a:fillRect/>
          </a:stretch>
        </p:blipFill>
        <p:spPr>
          <a:xfrm>
            <a:off x="8778606" y="4211178"/>
            <a:ext cx="218724" cy="218724"/>
          </a:xfrm>
          <a:prstGeom prst="rect">
            <a:avLst/>
          </a:prstGeom>
        </p:spPr>
      </p:pic>
      <p:sp>
        <p:nvSpPr>
          <p:cNvPr id="69" name="text-354"/>
          <p:cNvSpPr txBox="1"/>
          <p:nvPr/>
        </p:nvSpPr>
        <p:spPr>
          <a:xfrm>
            <a:off x="9189720" y="4041648"/>
            <a:ext cx="1554480" cy="301752"/>
          </a:xfrm>
          <a:prstGeom prst="rect">
            <a:avLst/>
          </a:prstGeom>
          <a:noFill/>
          <a:ln/>
        </p:spPr>
        <p:txBody>
          <a:bodyPr wrap="square" lIns="0" tIns="0" rIns="0" bIns="0" rtlCol="0" anchor="t"/>
          <a:lstStyle/>
          <a:p>
            <a:pPr marL="0" indent="0">
              <a:buNone/>
            </a:pPr>
            <a:r>
              <a:rPr lang="en-US" sz="1400" b="1" dirty="0">
                <a:solidFill>
                  <a:schemeClr val="tx1"/>
                </a:solidFill>
              </a:rPr>
              <a:t>Code sandbox</a:t>
            </a:r>
            <a:endParaRPr lang="en-US" sz="1400" dirty="0"/>
          </a:p>
        </p:txBody>
      </p:sp>
      <p:sp>
        <p:nvSpPr>
          <p:cNvPr id="70" name="text-355"/>
          <p:cNvSpPr txBox="1"/>
          <p:nvPr/>
        </p:nvSpPr>
        <p:spPr>
          <a:xfrm>
            <a:off x="9189720" y="4343400"/>
            <a:ext cx="1600200" cy="274320"/>
          </a:xfrm>
          <a:prstGeom prst="rect">
            <a:avLst/>
          </a:prstGeom>
          <a:noFill/>
          <a:ln/>
        </p:spPr>
        <p:txBody>
          <a:bodyPr wrap="square" lIns="0" tIns="0" rIns="0" bIns="0" rtlCol="0" anchor="t"/>
          <a:lstStyle/>
          <a:p>
            <a:pPr marL="0" indent="0">
              <a:buNone/>
            </a:pPr>
            <a:r>
              <a:rPr lang="en-US" sz="1200" dirty="0">
                <a:solidFill>
                  <a:schemeClr val="accent6"/>
                </a:solidFill>
              </a:rPr>
              <a:t>generated code, CLIs</a:t>
            </a:r>
            <a:endParaRPr lang="en-US" sz="1200" dirty="0"/>
          </a:p>
        </p:txBody>
      </p:sp>
      <p:sp>
        <p:nvSpPr>
          <p:cNvPr id="71" name="badge-356"/>
          <p:cNvSpPr/>
          <p:nvPr/>
        </p:nvSpPr>
        <p:spPr>
          <a:xfrm>
            <a:off x="10853928" y="418795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72" name="text-357"/>
          <p:cNvSpPr txBox="1"/>
          <p:nvPr/>
        </p:nvSpPr>
        <p:spPr>
          <a:xfrm>
            <a:off x="10853928" y="418795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ASI05</a:t>
            </a:r>
            <a:endParaRPr lang="en-US" sz="1100" dirty="0"/>
          </a:p>
        </p:txBody>
      </p:sp>
      <p:sp>
        <p:nvSpPr>
          <p:cNvPr id="73" name="component-358"/>
          <p:cNvSpPr/>
          <p:nvPr/>
        </p:nvSpPr>
        <p:spPr>
          <a:xfrm>
            <a:off x="8549640" y="4846320"/>
            <a:ext cx="3090672" cy="777240"/>
          </a:xfrm>
          <a:prstGeom prst="roundRect">
            <a:avLst>
              <a:gd name="adj" fmla="val 9412"/>
            </a:avLst>
          </a:prstGeom>
          <a:solidFill>
            <a:schemeClr val="bg2"/>
          </a:solidFill>
          <a:ln w="12700">
            <a:solidFill>
              <a:srgbClr val="C9D3E3"/>
            </a:solidFill>
            <a:prstDash val="solid"/>
          </a:ln>
        </p:spPr>
        <p:txBody>
          <a:bodyPr/>
          <a:lstStyle/>
          <a:p>
            <a:endParaRPr lang="en-US"/>
          </a:p>
        </p:txBody>
      </p:sp>
      <p:sp>
        <p:nvSpPr>
          <p:cNvPr id="74" name="circle-359"/>
          <p:cNvSpPr/>
          <p:nvPr/>
        </p:nvSpPr>
        <p:spPr>
          <a:xfrm>
            <a:off x="8677656" y="5024628"/>
            <a:ext cx="420624" cy="420624"/>
          </a:xfrm>
          <a:prstGeom prst="ellipse">
            <a:avLst/>
          </a:prstGeom>
          <a:solidFill>
            <a:schemeClr val="tx2"/>
          </a:solidFill>
          <a:ln/>
        </p:spPr>
        <p:txBody>
          <a:bodyPr/>
          <a:lstStyle/>
          <a:p>
            <a:endParaRPr lang="en-US"/>
          </a:p>
        </p:txBody>
      </p:sp>
      <p:pic>
        <p:nvPicPr>
          <p:cNvPr id="75" name="icon-360" descr="preencoded.png"/>
          <p:cNvPicPr>
            <a:picLocks noChangeAspect="1"/>
          </p:cNvPicPr>
          <p:nvPr/>
        </p:nvPicPr>
        <p:blipFill>
          <a:blip r:embed="rId9"/>
          <a:stretch>
            <a:fillRect/>
          </a:stretch>
        </p:blipFill>
        <p:spPr>
          <a:xfrm>
            <a:off x="8778606" y="5125578"/>
            <a:ext cx="218724" cy="218724"/>
          </a:xfrm>
          <a:prstGeom prst="rect">
            <a:avLst/>
          </a:prstGeom>
        </p:spPr>
      </p:pic>
      <p:sp>
        <p:nvSpPr>
          <p:cNvPr id="76" name="text-361"/>
          <p:cNvSpPr txBox="1"/>
          <p:nvPr/>
        </p:nvSpPr>
        <p:spPr>
          <a:xfrm>
            <a:off x="9189720" y="4956048"/>
            <a:ext cx="1554480" cy="301752"/>
          </a:xfrm>
          <a:prstGeom prst="rect">
            <a:avLst/>
          </a:prstGeom>
          <a:noFill/>
          <a:ln/>
        </p:spPr>
        <p:txBody>
          <a:bodyPr wrap="square" lIns="0" tIns="0" rIns="0" bIns="0" rtlCol="0" anchor="t"/>
          <a:lstStyle/>
          <a:p>
            <a:pPr marL="0" indent="0">
              <a:buNone/>
            </a:pPr>
            <a:r>
              <a:rPr lang="en-US" sz="1400" b="1" dirty="0">
                <a:solidFill>
                  <a:schemeClr val="tx1"/>
                </a:solidFill>
              </a:rPr>
              <a:t>Memory / RAG</a:t>
            </a:r>
            <a:endParaRPr lang="en-US" sz="1400" dirty="0"/>
          </a:p>
        </p:txBody>
      </p:sp>
      <p:sp>
        <p:nvSpPr>
          <p:cNvPr id="77" name="text-362"/>
          <p:cNvSpPr txBox="1"/>
          <p:nvPr/>
        </p:nvSpPr>
        <p:spPr>
          <a:xfrm>
            <a:off x="9189720" y="5257800"/>
            <a:ext cx="1600200" cy="274320"/>
          </a:xfrm>
          <a:prstGeom prst="rect">
            <a:avLst/>
          </a:prstGeom>
          <a:noFill/>
          <a:ln/>
        </p:spPr>
        <p:txBody>
          <a:bodyPr wrap="square" lIns="0" tIns="0" rIns="0" bIns="0" rtlCol="0" anchor="t"/>
          <a:lstStyle/>
          <a:p>
            <a:pPr marL="0" indent="0">
              <a:buNone/>
            </a:pPr>
            <a:r>
              <a:rPr lang="en-US" sz="1200" dirty="0">
                <a:solidFill>
                  <a:schemeClr val="accent6"/>
                </a:solidFill>
              </a:rPr>
              <a:t>long-term state</a:t>
            </a:r>
            <a:endParaRPr lang="en-US" sz="1200" dirty="0"/>
          </a:p>
        </p:txBody>
      </p:sp>
      <p:sp>
        <p:nvSpPr>
          <p:cNvPr id="78" name="badge-363"/>
          <p:cNvSpPr/>
          <p:nvPr/>
        </p:nvSpPr>
        <p:spPr>
          <a:xfrm>
            <a:off x="10853928" y="5102352"/>
            <a:ext cx="676656" cy="274320"/>
          </a:xfrm>
          <a:prstGeom prst="roundRect">
            <a:avLst>
              <a:gd name="adj" fmla="val 50000"/>
            </a:avLst>
          </a:prstGeom>
          <a:solidFill>
            <a:schemeClr val="accent2">
              <a:alpha val="14000"/>
            </a:schemeClr>
          </a:solidFill>
          <a:ln w="12700">
            <a:solidFill>
              <a:schemeClr val="accent2"/>
            </a:solidFill>
            <a:prstDash val="solid"/>
          </a:ln>
        </p:spPr>
        <p:txBody>
          <a:bodyPr/>
          <a:lstStyle/>
          <a:p>
            <a:endParaRPr lang="en-US"/>
          </a:p>
        </p:txBody>
      </p:sp>
      <p:sp>
        <p:nvSpPr>
          <p:cNvPr id="79" name="text-364"/>
          <p:cNvSpPr txBox="1"/>
          <p:nvPr/>
        </p:nvSpPr>
        <p:spPr>
          <a:xfrm>
            <a:off x="10853928" y="5102352"/>
            <a:ext cx="676656" cy="274320"/>
          </a:xfrm>
          <a:prstGeom prst="rect">
            <a:avLst/>
          </a:prstGeom>
          <a:noFill/>
          <a:ln/>
        </p:spPr>
        <p:txBody>
          <a:bodyPr wrap="square" lIns="0" tIns="0" rIns="0" bIns="0" rtlCol="0" anchor="ctr"/>
          <a:lstStyle/>
          <a:p>
            <a:pPr marL="0" indent="0" algn="ctr">
              <a:buNone/>
            </a:pPr>
            <a:r>
              <a:rPr lang="en-US" sz="1100" b="1" dirty="0">
                <a:solidFill>
                  <a:schemeClr val="tx1"/>
                </a:solidFill>
              </a:rPr>
              <a:t>ASI06</a:t>
            </a:r>
            <a:endParaRPr lang="en-US" sz="1100" dirty="0"/>
          </a:p>
        </p:txBody>
      </p:sp>
      <p:sp>
        <p:nvSpPr>
          <p:cNvPr id="80" name="identity-365"/>
          <p:cNvSpPr/>
          <p:nvPr/>
        </p:nvSpPr>
        <p:spPr>
          <a:xfrm>
            <a:off x="548640" y="5669280"/>
            <a:ext cx="11091672" cy="347472"/>
          </a:xfrm>
          <a:prstGeom prst="roundRect">
            <a:avLst>
              <a:gd name="adj" fmla="val 21053"/>
            </a:avLst>
          </a:prstGeom>
          <a:solidFill>
            <a:schemeClr val="tx2"/>
          </a:solidFill>
          <a:ln/>
        </p:spPr>
        <p:txBody>
          <a:bodyPr/>
          <a:lstStyle/>
          <a:p>
            <a:endParaRPr lang="en-US"/>
          </a:p>
        </p:txBody>
      </p:sp>
      <p:sp>
        <p:nvSpPr>
          <p:cNvPr id="81" name="badge-366"/>
          <p:cNvSpPr/>
          <p:nvPr/>
        </p:nvSpPr>
        <p:spPr>
          <a:xfrm>
            <a:off x="658368" y="5705856"/>
            <a:ext cx="676656" cy="274320"/>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82" name="text-367"/>
          <p:cNvSpPr txBox="1"/>
          <p:nvPr/>
        </p:nvSpPr>
        <p:spPr>
          <a:xfrm>
            <a:off x="658368" y="5705856"/>
            <a:ext cx="676656" cy="274320"/>
          </a:xfrm>
          <a:prstGeom prst="rect">
            <a:avLst/>
          </a:prstGeom>
          <a:noFill/>
          <a:ln/>
        </p:spPr>
        <p:txBody>
          <a:bodyPr wrap="square" lIns="0" tIns="0" rIns="0" bIns="0" rtlCol="0" anchor="ctr"/>
          <a:lstStyle/>
          <a:p>
            <a:pPr marL="0" indent="0" algn="ctr">
              <a:buNone/>
            </a:pPr>
            <a:r>
              <a:rPr lang="en-US" sz="1100" b="1" dirty="0">
                <a:solidFill>
                  <a:srgbClr val="FFFFFF"/>
                </a:solidFill>
              </a:rPr>
              <a:t>ASI03</a:t>
            </a:r>
            <a:endParaRPr lang="en-US" sz="1100" dirty="0"/>
          </a:p>
        </p:txBody>
      </p:sp>
      <p:sp>
        <p:nvSpPr>
          <p:cNvPr id="83" name="text-368"/>
          <p:cNvSpPr txBox="1"/>
          <p:nvPr/>
        </p:nvSpPr>
        <p:spPr>
          <a:xfrm>
            <a:off x="1463040" y="5669280"/>
            <a:ext cx="9966960" cy="347472"/>
          </a:xfrm>
          <a:prstGeom prst="rect">
            <a:avLst/>
          </a:prstGeom>
          <a:noFill/>
          <a:ln/>
        </p:spPr>
        <p:txBody>
          <a:bodyPr wrap="square" lIns="0" tIns="0" rIns="0" bIns="0" rtlCol="0" anchor="ctr"/>
          <a:lstStyle/>
          <a:p>
            <a:pPr marL="0" indent="0">
              <a:buNone/>
            </a:pPr>
            <a:r>
              <a:rPr lang="en-US" sz="1300" b="1" dirty="0">
                <a:solidFill>
                  <a:srgbClr val="FFFFFF"/>
                </a:solidFill>
              </a:rPr>
              <a:t>Identity, credentials and delegated tokens span every hop</a:t>
            </a:r>
            <a:endParaRPr lang="en-US" sz="1300" dirty="0"/>
          </a:p>
        </p:txBody>
      </p:sp>
      <p:sp>
        <p:nvSpPr>
          <p:cNvPr id="84" name="source-369"/>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 OWASP GenAI Security Project, Top 10 for Agentic Applications for 2026 (released 9 Dec 2025). Placement of each risk on the diagram is the author's</a:t>
            </a:r>
            <a:endParaRPr lang="en-US" sz="1000" dirty="0"/>
          </a:p>
        </p:txBody>
      </p:sp>
      <p:sp>
        <p:nvSpPr>
          <p:cNvPr id="8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38D6EE"/>
                </a:solidFill>
              </a:rPr>
              <a:t>04  ·  HOW IT BREAKS</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FFFFFF"/>
                </a:solidFill>
                <a:latin typeface="+mj-lt" pitchFamily="34" charset="0"/>
                <a:ea typeface="+mj-lt" pitchFamily="34" charset="-122"/>
                <a:cs typeface="+mj-lt" pitchFamily="34" charset="-120"/>
              </a:rPr>
              <a:t>Prompt injection is here to stay</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D6DEEE"/>
                </a:solidFill>
              </a:rPr>
              <a:t>Agents that refuse on their own are still hijacked through the flow, and adaptive attacks beat static defenses</a:t>
            </a:r>
            <a:endParaRPr lang="en-US" sz="1600" dirty="0"/>
          </a:p>
        </p:txBody>
      </p:sp>
      <p:sp>
        <p:nvSpPr>
          <p:cNvPr id="5" name="stat-370"/>
          <p:cNvSpPr/>
          <p:nvPr/>
        </p:nvSpPr>
        <p:spPr>
          <a:xfrm>
            <a:off x="548640" y="2103120"/>
            <a:ext cx="3337560" cy="1810512"/>
          </a:xfrm>
          <a:prstGeom prst="roundRect">
            <a:avLst>
              <a:gd name="adj" fmla="val 4040"/>
            </a:avLst>
          </a:prstGeom>
          <a:solidFill>
            <a:srgbClr val="16264D"/>
          </a:solidFill>
          <a:ln/>
        </p:spPr>
        <p:txBody>
          <a:bodyPr/>
          <a:lstStyle/>
          <a:p>
            <a:endParaRPr lang="en-US"/>
          </a:p>
        </p:txBody>
      </p:sp>
      <p:sp>
        <p:nvSpPr>
          <p:cNvPr id="6" name="text-371"/>
          <p:cNvSpPr txBox="1"/>
          <p:nvPr/>
        </p:nvSpPr>
        <p:spPr>
          <a:xfrm>
            <a:off x="777240" y="2240280"/>
            <a:ext cx="2926080" cy="640080"/>
          </a:xfrm>
          <a:prstGeom prst="rect">
            <a:avLst/>
          </a:prstGeom>
          <a:noFill/>
          <a:ln/>
        </p:spPr>
        <p:txBody>
          <a:bodyPr wrap="square" lIns="0" tIns="0" rIns="0" bIns="0" rtlCol="0" anchor="t"/>
          <a:lstStyle/>
          <a:p>
            <a:pPr marL="0" indent="0">
              <a:buNone/>
            </a:pPr>
            <a:r>
              <a:rPr lang="en-US" sz="3600" b="1" dirty="0">
                <a:solidFill>
                  <a:srgbClr val="FF6B85"/>
                </a:solidFill>
                <a:latin typeface="+mj-lt" pitchFamily="34" charset="0"/>
                <a:ea typeface="+mj-lt" pitchFamily="34" charset="-122"/>
                <a:cs typeface="+mj-lt" pitchFamily="34" charset="-120"/>
              </a:rPr>
              <a:t>58 - 90%</a:t>
            </a:r>
            <a:endParaRPr lang="en-US" sz="3600" dirty="0"/>
          </a:p>
        </p:txBody>
      </p:sp>
      <p:sp>
        <p:nvSpPr>
          <p:cNvPr id="7" name="text-372"/>
          <p:cNvSpPr txBox="1"/>
          <p:nvPr/>
        </p:nvSpPr>
        <p:spPr>
          <a:xfrm>
            <a:off x="777240" y="2880360"/>
            <a:ext cx="2926080" cy="731520"/>
          </a:xfrm>
          <a:prstGeom prst="rect">
            <a:avLst/>
          </a:prstGeom>
          <a:noFill/>
          <a:ln/>
        </p:spPr>
        <p:txBody>
          <a:bodyPr wrap="square" lIns="0" tIns="0" rIns="0" bIns="0" rtlCol="0" anchor="t"/>
          <a:lstStyle/>
          <a:p>
            <a:pPr marL="0" indent="0">
              <a:buNone/>
            </a:pPr>
            <a:r>
              <a:rPr lang="en-US" sz="1300" dirty="0">
                <a:solidFill>
                  <a:srgbClr val="D6DEEE"/>
                </a:solidFill>
              </a:rPr>
              <a:t>of trials: web content hijacks the orchestrator into running attacker code, even when every agent refuses</a:t>
            </a:r>
            <a:endParaRPr lang="en-US" sz="1300" dirty="0"/>
          </a:p>
        </p:txBody>
      </p:sp>
      <p:sp>
        <p:nvSpPr>
          <p:cNvPr id="8" name="text-373"/>
          <p:cNvSpPr txBox="1"/>
          <p:nvPr/>
        </p:nvSpPr>
        <p:spPr>
          <a:xfrm>
            <a:off x="777240" y="3602736"/>
            <a:ext cx="2926080" cy="256032"/>
          </a:xfrm>
          <a:prstGeom prst="rect">
            <a:avLst/>
          </a:prstGeom>
          <a:noFill/>
          <a:ln/>
        </p:spPr>
        <p:txBody>
          <a:bodyPr wrap="square" lIns="0" tIns="0" rIns="0" bIns="0" rtlCol="0" anchor="t"/>
          <a:lstStyle/>
          <a:p>
            <a:pPr marL="0" indent="0">
              <a:buNone/>
            </a:pPr>
            <a:r>
              <a:rPr lang="en-US" sz="1000" dirty="0">
                <a:solidFill>
                  <a:srgbClr val="9AA8C4"/>
                </a:solidFill>
              </a:rPr>
              <a:t>Triedman, Jha, Shmatikov, 2025</a:t>
            </a:r>
            <a:endParaRPr lang="en-US" sz="1000" dirty="0"/>
          </a:p>
        </p:txBody>
      </p:sp>
      <p:sp>
        <p:nvSpPr>
          <p:cNvPr id="9" name="stat-374"/>
          <p:cNvSpPr/>
          <p:nvPr/>
        </p:nvSpPr>
        <p:spPr>
          <a:xfrm>
            <a:off x="4069080" y="2103120"/>
            <a:ext cx="3337560" cy="1810512"/>
          </a:xfrm>
          <a:prstGeom prst="roundRect">
            <a:avLst>
              <a:gd name="adj" fmla="val 4040"/>
            </a:avLst>
          </a:prstGeom>
          <a:solidFill>
            <a:srgbClr val="16264D"/>
          </a:solidFill>
          <a:ln/>
        </p:spPr>
        <p:txBody>
          <a:bodyPr/>
          <a:lstStyle/>
          <a:p>
            <a:endParaRPr lang="en-US"/>
          </a:p>
        </p:txBody>
      </p:sp>
      <p:sp>
        <p:nvSpPr>
          <p:cNvPr id="10" name="text-375"/>
          <p:cNvSpPr txBox="1"/>
          <p:nvPr/>
        </p:nvSpPr>
        <p:spPr>
          <a:xfrm>
            <a:off x="4297680" y="2240280"/>
            <a:ext cx="2926080" cy="640080"/>
          </a:xfrm>
          <a:prstGeom prst="rect">
            <a:avLst/>
          </a:prstGeom>
          <a:noFill/>
          <a:ln/>
        </p:spPr>
        <p:txBody>
          <a:bodyPr wrap="square" lIns="0" tIns="0" rIns="0" bIns="0" rtlCol="0" anchor="t"/>
          <a:lstStyle/>
          <a:p>
            <a:pPr marL="0" indent="0">
              <a:buNone/>
            </a:pPr>
            <a:r>
              <a:rPr lang="en-US" sz="3600" b="1" dirty="0">
                <a:solidFill>
                  <a:srgbClr val="FF6B85"/>
                </a:solidFill>
                <a:latin typeface="+mj-lt" pitchFamily="34" charset="0"/>
                <a:ea typeface="+mj-lt" pitchFamily="34" charset="-122"/>
                <a:cs typeface="+mj-lt" pitchFamily="34" charset="-120"/>
              </a:rPr>
              <a:t>&gt; 90%</a:t>
            </a:r>
            <a:endParaRPr lang="en-US" sz="3600" dirty="0"/>
          </a:p>
        </p:txBody>
      </p:sp>
      <p:sp>
        <p:nvSpPr>
          <p:cNvPr id="11" name="text-376"/>
          <p:cNvSpPr txBox="1"/>
          <p:nvPr/>
        </p:nvSpPr>
        <p:spPr>
          <a:xfrm>
            <a:off x="4297680" y="2880360"/>
            <a:ext cx="2926080" cy="731520"/>
          </a:xfrm>
          <a:prstGeom prst="rect">
            <a:avLst/>
          </a:prstGeom>
          <a:noFill/>
          <a:ln/>
        </p:spPr>
        <p:txBody>
          <a:bodyPr wrap="square" lIns="0" tIns="0" rIns="0" bIns="0" rtlCol="0" anchor="t"/>
          <a:lstStyle/>
          <a:p>
            <a:pPr marL="0" indent="0">
              <a:buNone/>
            </a:pPr>
            <a:r>
              <a:rPr lang="en-US" sz="1300" dirty="0">
                <a:solidFill>
                  <a:srgbClr val="D6DEEE"/>
                </a:solidFill>
              </a:rPr>
              <a:t>attack success against most of 12 published defenses once attacks adapt</a:t>
            </a:r>
            <a:endParaRPr lang="en-US" sz="1300" dirty="0"/>
          </a:p>
        </p:txBody>
      </p:sp>
      <p:sp>
        <p:nvSpPr>
          <p:cNvPr id="12" name="text-377"/>
          <p:cNvSpPr txBox="1"/>
          <p:nvPr/>
        </p:nvSpPr>
        <p:spPr>
          <a:xfrm>
            <a:off x="4297680" y="3602736"/>
            <a:ext cx="2926080" cy="256032"/>
          </a:xfrm>
          <a:prstGeom prst="rect">
            <a:avLst/>
          </a:prstGeom>
          <a:noFill/>
          <a:ln/>
        </p:spPr>
        <p:txBody>
          <a:bodyPr wrap="square" lIns="0" tIns="0" rIns="0" bIns="0" rtlCol="0" anchor="t"/>
          <a:lstStyle/>
          <a:p>
            <a:pPr marL="0" indent="0">
              <a:buNone/>
            </a:pPr>
            <a:r>
              <a:rPr lang="en-US" sz="1000" dirty="0">
                <a:solidFill>
                  <a:srgbClr val="9AA8C4"/>
                </a:solidFill>
              </a:rPr>
              <a:t>Nasr, Carlini, Tramèr et al., Oct 2025</a:t>
            </a:r>
            <a:endParaRPr lang="en-US" sz="1000" dirty="0"/>
          </a:p>
        </p:txBody>
      </p:sp>
      <p:sp>
        <p:nvSpPr>
          <p:cNvPr id="13" name="stat-378"/>
          <p:cNvSpPr/>
          <p:nvPr/>
        </p:nvSpPr>
        <p:spPr>
          <a:xfrm>
            <a:off x="548640" y="4069080"/>
            <a:ext cx="3337560" cy="1810512"/>
          </a:xfrm>
          <a:prstGeom prst="roundRect">
            <a:avLst>
              <a:gd name="adj" fmla="val 4040"/>
            </a:avLst>
          </a:prstGeom>
          <a:solidFill>
            <a:srgbClr val="16264D"/>
          </a:solidFill>
          <a:ln/>
        </p:spPr>
        <p:txBody>
          <a:bodyPr/>
          <a:lstStyle/>
          <a:p>
            <a:endParaRPr lang="en-US"/>
          </a:p>
        </p:txBody>
      </p:sp>
      <p:sp>
        <p:nvSpPr>
          <p:cNvPr id="14" name="text-379"/>
          <p:cNvSpPr txBox="1"/>
          <p:nvPr/>
        </p:nvSpPr>
        <p:spPr>
          <a:xfrm>
            <a:off x="777240" y="4206240"/>
            <a:ext cx="2926080" cy="640080"/>
          </a:xfrm>
          <a:prstGeom prst="rect">
            <a:avLst/>
          </a:prstGeom>
          <a:noFill/>
          <a:ln/>
        </p:spPr>
        <p:txBody>
          <a:bodyPr wrap="square" lIns="0" tIns="0" rIns="0" bIns="0" rtlCol="0" anchor="t"/>
          <a:lstStyle/>
          <a:p>
            <a:pPr marL="0" indent="0">
              <a:buNone/>
            </a:pPr>
            <a:r>
              <a:rPr lang="en-US" sz="3600" b="1" dirty="0">
                <a:solidFill>
                  <a:srgbClr val="38D6EE"/>
                </a:solidFill>
                <a:latin typeface="+mj-lt" pitchFamily="34" charset="0"/>
                <a:ea typeface="+mj-lt" pitchFamily="34" charset="-122"/>
                <a:cs typeface="+mj-lt" pitchFamily="34" charset="-120"/>
              </a:rPr>
              <a:t>60K+</a:t>
            </a:r>
            <a:endParaRPr lang="en-US" sz="3600" dirty="0"/>
          </a:p>
        </p:txBody>
      </p:sp>
      <p:sp>
        <p:nvSpPr>
          <p:cNvPr id="15" name="text-380"/>
          <p:cNvSpPr txBox="1"/>
          <p:nvPr/>
        </p:nvSpPr>
        <p:spPr>
          <a:xfrm>
            <a:off x="777240" y="4846320"/>
            <a:ext cx="2926080" cy="731520"/>
          </a:xfrm>
          <a:prstGeom prst="rect">
            <a:avLst/>
          </a:prstGeom>
          <a:noFill/>
          <a:ln/>
        </p:spPr>
        <p:txBody>
          <a:bodyPr wrap="square" lIns="0" tIns="0" rIns="0" bIns="0" rtlCol="0" anchor="t"/>
          <a:lstStyle/>
          <a:p>
            <a:pPr marL="0" indent="0">
              <a:buNone/>
            </a:pPr>
            <a:r>
              <a:rPr lang="en-US" sz="1300" dirty="0">
                <a:solidFill>
                  <a:srgbClr val="D6DEEE"/>
                </a:solidFill>
              </a:rPr>
              <a:t>successful policy violations from 1.8M injection attempts on 22 agents</a:t>
            </a:r>
            <a:endParaRPr lang="en-US" sz="1300" dirty="0"/>
          </a:p>
        </p:txBody>
      </p:sp>
      <p:sp>
        <p:nvSpPr>
          <p:cNvPr id="16" name="text-381"/>
          <p:cNvSpPr txBox="1"/>
          <p:nvPr/>
        </p:nvSpPr>
        <p:spPr>
          <a:xfrm>
            <a:off x="777240" y="5568696"/>
            <a:ext cx="2926080" cy="256032"/>
          </a:xfrm>
          <a:prstGeom prst="rect">
            <a:avLst/>
          </a:prstGeom>
          <a:noFill/>
          <a:ln/>
        </p:spPr>
        <p:txBody>
          <a:bodyPr wrap="square" lIns="0" tIns="0" rIns="0" bIns="0" rtlCol="0" anchor="t"/>
          <a:lstStyle/>
          <a:p>
            <a:pPr marL="0" indent="0">
              <a:buNone/>
            </a:pPr>
            <a:r>
              <a:rPr lang="en-US" sz="1000" dirty="0">
                <a:solidFill>
                  <a:srgbClr val="9AA8C4"/>
                </a:solidFill>
              </a:rPr>
              <a:t>Gray Swan + UK AI Security Institute, 2025</a:t>
            </a:r>
            <a:endParaRPr lang="en-US" sz="1000" dirty="0"/>
          </a:p>
        </p:txBody>
      </p:sp>
      <p:sp>
        <p:nvSpPr>
          <p:cNvPr id="17" name="stat-382"/>
          <p:cNvSpPr/>
          <p:nvPr/>
        </p:nvSpPr>
        <p:spPr>
          <a:xfrm>
            <a:off x="4069080" y="4069080"/>
            <a:ext cx="3337560" cy="1810512"/>
          </a:xfrm>
          <a:prstGeom prst="roundRect">
            <a:avLst>
              <a:gd name="adj" fmla="val 4040"/>
            </a:avLst>
          </a:prstGeom>
          <a:solidFill>
            <a:srgbClr val="16264D"/>
          </a:solidFill>
          <a:ln/>
        </p:spPr>
        <p:txBody>
          <a:bodyPr/>
          <a:lstStyle/>
          <a:p>
            <a:endParaRPr lang="en-US"/>
          </a:p>
        </p:txBody>
      </p:sp>
      <p:sp>
        <p:nvSpPr>
          <p:cNvPr id="18" name="text-383"/>
          <p:cNvSpPr txBox="1"/>
          <p:nvPr/>
        </p:nvSpPr>
        <p:spPr>
          <a:xfrm>
            <a:off x="4297680" y="4206240"/>
            <a:ext cx="2926080" cy="640080"/>
          </a:xfrm>
          <a:prstGeom prst="rect">
            <a:avLst/>
          </a:prstGeom>
          <a:noFill/>
          <a:ln/>
        </p:spPr>
        <p:txBody>
          <a:bodyPr wrap="square" lIns="0" tIns="0" rIns="0" bIns="0" rtlCol="0" anchor="t"/>
          <a:lstStyle/>
          <a:p>
            <a:pPr marL="0" indent="0">
              <a:buNone/>
            </a:pPr>
            <a:r>
              <a:rPr lang="en-US" sz="3600" b="1" dirty="0">
                <a:solidFill>
                  <a:srgbClr val="38D6EE"/>
                </a:solidFill>
                <a:latin typeface="+mj-lt" pitchFamily="34" charset="0"/>
                <a:ea typeface="+mj-lt" pitchFamily="34" charset="-122"/>
                <a:cs typeface="+mj-lt" pitchFamily="34" charset="-120"/>
              </a:rPr>
              <a:t>40 - 95%</a:t>
            </a:r>
            <a:endParaRPr lang="en-US" sz="3600" dirty="0"/>
          </a:p>
        </p:txBody>
      </p:sp>
      <p:sp>
        <p:nvSpPr>
          <p:cNvPr id="19" name="text-384"/>
          <p:cNvSpPr txBox="1"/>
          <p:nvPr/>
        </p:nvSpPr>
        <p:spPr>
          <a:xfrm>
            <a:off x="4297680" y="4846320"/>
            <a:ext cx="2926080" cy="731520"/>
          </a:xfrm>
          <a:prstGeom prst="rect">
            <a:avLst/>
          </a:prstGeom>
          <a:noFill/>
          <a:ln/>
        </p:spPr>
        <p:txBody>
          <a:bodyPr wrap="square" lIns="0" tIns="0" rIns="0" bIns="0" rtlCol="0" anchor="t"/>
          <a:lstStyle/>
          <a:p>
            <a:pPr marL="0" indent="0">
              <a:buNone/>
            </a:pPr>
            <a:r>
              <a:rPr lang="en-US" sz="1300" dirty="0">
                <a:solidFill>
                  <a:srgbClr val="D6DEEE"/>
                </a:solidFill>
              </a:rPr>
              <a:t>harmful-action rate after one unsafe trajectory is injected into an agent network (≤5% before)</a:t>
            </a:r>
            <a:endParaRPr lang="en-US" sz="1300" dirty="0"/>
          </a:p>
        </p:txBody>
      </p:sp>
      <p:sp>
        <p:nvSpPr>
          <p:cNvPr id="20" name="text-385"/>
          <p:cNvSpPr txBox="1"/>
          <p:nvPr/>
        </p:nvSpPr>
        <p:spPr>
          <a:xfrm>
            <a:off x="4297680" y="5568696"/>
            <a:ext cx="2926080" cy="256032"/>
          </a:xfrm>
          <a:prstGeom prst="rect">
            <a:avLst/>
          </a:prstGeom>
          <a:noFill/>
          <a:ln/>
        </p:spPr>
        <p:txBody>
          <a:bodyPr wrap="square" lIns="0" tIns="0" rIns="0" bIns="0" rtlCol="0" anchor="t"/>
          <a:lstStyle/>
          <a:p>
            <a:pPr marL="0" indent="0">
              <a:buNone/>
            </a:pPr>
            <a:r>
              <a:rPr lang="en-US" sz="1000" dirty="0">
                <a:solidFill>
                  <a:srgbClr val="9AA8C4"/>
                </a:solidFill>
              </a:rPr>
              <a:t>arXiv 2609.18460, Sep 2026 (preprint)</a:t>
            </a:r>
            <a:endParaRPr lang="en-US" sz="1000" dirty="0"/>
          </a:p>
        </p:txBody>
      </p:sp>
      <p:sp>
        <p:nvSpPr>
          <p:cNvPr id="21" name="quote-card-386"/>
          <p:cNvSpPr/>
          <p:nvPr/>
        </p:nvSpPr>
        <p:spPr>
          <a:xfrm>
            <a:off x="7680960" y="2103120"/>
            <a:ext cx="3959352" cy="3776472"/>
          </a:xfrm>
          <a:prstGeom prst="roundRect">
            <a:avLst>
              <a:gd name="adj" fmla="val 1937"/>
            </a:avLst>
          </a:prstGeom>
          <a:ln w="19050">
            <a:solidFill>
              <a:srgbClr val="38D6EE"/>
            </a:solidFill>
            <a:prstDash val="solid"/>
          </a:ln>
        </p:spPr>
        <p:txBody>
          <a:bodyPr/>
          <a:lstStyle/>
          <a:p>
            <a:endParaRPr lang="en-US"/>
          </a:p>
        </p:txBody>
      </p:sp>
      <p:sp>
        <p:nvSpPr>
          <p:cNvPr id="22" name="text-387"/>
          <p:cNvSpPr txBox="1"/>
          <p:nvPr/>
        </p:nvSpPr>
        <p:spPr>
          <a:xfrm>
            <a:off x="7909560" y="2103120"/>
            <a:ext cx="914400" cy="822960"/>
          </a:xfrm>
          <a:prstGeom prst="rect">
            <a:avLst/>
          </a:prstGeom>
          <a:noFill/>
          <a:ln/>
        </p:spPr>
        <p:txBody>
          <a:bodyPr wrap="square" lIns="0" tIns="0" rIns="0" bIns="0" rtlCol="0" anchor="t"/>
          <a:lstStyle/>
          <a:p>
            <a:pPr marL="0" indent="0">
              <a:buNone/>
            </a:pPr>
            <a:r>
              <a:rPr lang="en-US" sz="7200" b="1" dirty="0">
                <a:solidFill>
                  <a:srgbClr val="38D6EE"/>
                </a:solidFill>
                <a:latin typeface="+mj-lt" pitchFamily="34" charset="0"/>
                <a:ea typeface="+mj-lt" pitchFamily="34" charset="-122"/>
                <a:cs typeface="+mj-lt" pitchFamily="34" charset="-120"/>
              </a:rPr>
              <a:t>“</a:t>
            </a:r>
            <a:endParaRPr lang="en-US" sz="7200" dirty="0"/>
          </a:p>
        </p:txBody>
      </p:sp>
      <p:sp>
        <p:nvSpPr>
          <p:cNvPr id="23" name="text-388"/>
          <p:cNvSpPr txBox="1"/>
          <p:nvPr/>
        </p:nvSpPr>
        <p:spPr>
          <a:xfrm>
            <a:off x="7955280" y="2834640"/>
            <a:ext cx="3474720" cy="1600200"/>
          </a:xfrm>
          <a:prstGeom prst="rect">
            <a:avLst/>
          </a:prstGeom>
          <a:noFill/>
          <a:ln/>
        </p:spPr>
        <p:txBody>
          <a:bodyPr wrap="square" lIns="0" tIns="0" rIns="0" bIns="0" rtlCol="0" anchor="t"/>
          <a:lstStyle/>
          <a:p>
            <a:pPr marL="0" indent="0">
              <a:buNone/>
            </a:pPr>
            <a:r>
              <a:rPr lang="en-US" sz="2000" i="1" dirty="0">
                <a:solidFill>
                  <a:srgbClr val="FFFFFF"/>
                </a:solidFill>
              </a:rPr>
              <a:t>Prompt injection, much like scams and social engineering on the web, is unlikely to ever be fully ‘solved’.</a:t>
            </a:r>
            <a:endParaRPr lang="en-US" sz="2000" dirty="0"/>
          </a:p>
        </p:txBody>
      </p:sp>
      <p:sp>
        <p:nvSpPr>
          <p:cNvPr id="24" name="text-389"/>
          <p:cNvSpPr txBox="1"/>
          <p:nvPr/>
        </p:nvSpPr>
        <p:spPr>
          <a:xfrm>
            <a:off x="7955280" y="4434840"/>
            <a:ext cx="3474720" cy="274320"/>
          </a:xfrm>
          <a:prstGeom prst="rect">
            <a:avLst/>
          </a:prstGeom>
          <a:noFill/>
          <a:ln/>
        </p:spPr>
        <p:txBody>
          <a:bodyPr wrap="square" lIns="0" tIns="0" rIns="0" bIns="0" rtlCol="0" anchor="t"/>
          <a:lstStyle/>
          <a:p>
            <a:pPr marL="0" indent="0">
              <a:buNone/>
            </a:pPr>
            <a:r>
              <a:rPr lang="en-US" sz="1200" dirty="0">
                <a:solidFill>
                  <a:srgbClr val="9AA8C4"/>
                </a:solidFill>
              </a:rPr>
              <a:t>OpenAI, Dec 2025</a:t>
            </a:r>
            <a:endParaRPr lang="en-US" sz="1200" dirty="0"/>
          </a:p>
        </p:txBody>
      </p:sp>
      <p:sp>
        <p:nvSpPr>
          <p:cNvPr id="25" name="text-390"/>
          <p:cNvSpPr txBox="1"/>
          <p:nvPr/>
        </p:nvSpPr>
        <p:spPr>
          <a:xfrm>
            <a:off x="7955280" y="4937760"/>
            <a:ext cx="3474720" cy="777240"/>
          </a:xfrm>
          <a:prstGeom prst="rect">
            <a:avLst/>
          </a:prstGeom>
          <a:noFill/>
          <a:ln/>
        </p:spPr>
        <p:txBody>
          <a:bodyPr wrap="square" lIns="0" tIns="0" rIns="0" bIns="0" rtlCol="0" anchor="t"/>
          <a:lstStyle/>
          <a:p>
            <a:pPr marL="0" indent="0">
              <a:buNone/>
            </a:pPr>
            <a:r>
              <a:rPr lang="en-US" sz="1500" b="1" dirty="0">
                <a:solidFill>
                  <a:srgbClr val="38D6EE"/>
                </a:solidFill>
              </a:rPr>
              <a:t>Design implication: assume injection will happen; limit what it can trigger.</a:t>
            </a:r>
            <a:endParaRPr lang="en-US" sz="1500" dirty="0"/>
          </a:p>
        </p:txBody>
      </p:sp>
      <p:sp>
        <p:nvSpPr>
          <p:cNvPr id="26" name="source-391"/>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9AA8C4"/>
                </a:solidFill>
              </a:rPr>
              <a:t>Sources: arXiv 2503.12188; arXiv 2510.09023; arXiv 2507.20526; arXiv 2609.18460; OpenAI, “Continuously hardening ChatGPT Atlas against prompt injection attacks” (22 Dec 2025)</a:t>
            </a:r>
            <a:endParaRPr lang="en-US" sz="1000" dirty="0"/>
          </a:p>
        </p:txBody>
      </p:sp>
      <p:sp>
        <p:nvSpPr>
          <p:cNvPr id="27"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8C4"/>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04  ·  HOW IT BREAKS</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From proof of concept to the wild</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Selected agent-security incidents, 2025-2026. CVE counts undercount them: OWASP found 8 incidents in Q1 2026, only 1 with a CVE</a:t>
            </a:r>
            <a:endParaRPr lang="en-US" sz="1600" dirty="0"/>
          </a:p>
        </p:txBody>
      </p:sp>
      <p:sp>
        <p:nvSpPr>
          <p:cNvPr id="5" name="line-392"/>
          <p:cNvSpPr/>
          <p:nvPr/>
        </p:nvSpPr>
        <p:spPr>
          <a:xfrm>
            <a:off x="548640" y="4041648"/>
            <a:ext cx="11091672" cy="91"/>
          </a:xfrm>
          <a:prstGeom prst="line">
            <a:avLst/>
          </a:prstGeom>
          <a:noFill/>
          <a:ln w="19050">
            <a:solidFill>
              <a:srgbClr val="0F1B33"/>
            </a:solidFill>
            <a:prstDash val="solid"/>
          </a:ln>
        </p:spPr>
        <p:txBody>
          <a:bodyPr/>
          <a:lstStyle/>
          <a:p>
            <a:endParaRPr lang="en-US"/>
          </a:p>
        </p:txBody>
      </p:sp>
      <p:sp>
        <p:nvSpPr>
          <p:cNvPr id="6" name="line-393"/>
          <p:cNvSpPr/>
          <p:nvPr/>
        </p:nvSpPr>
        <p:spPr>
          <a:xfrm>
            <a:off x="1417320" y="3657600"/>
            <a:ext cx="91" cy="384048"/>
          </a:xfrm>
          <a:prstGeom prst="line">
            <a:avLst/>
          </a:prstGeom>
          <a:noFill/>
          <a:ln w="12700">
            <a:solidFill>
              <a:srgbClr val="C9D3E3"/>
            </a:solidFill>
            <a:prstDash val="solid"/>
          </a:ln>
        </p:spPr>
        <p:txBody>
          <a:bodyPr/>
          <a:lstStyle/>
          <a:p>
            <a:endParaRPr lang="en-US"/>
          </a:p>
        </p:txBody>
      </p:sp>
      <p:sp>
        <p:nvSpPr>
          <p:cNvPr id="7" name="event-394"/>
          <p:cNvSpPr/>
          <p:nvPr/>
        </p:nvSpPr>
        <p:spPr>
          <a:xfrm>
            <a:off x="525780" y="2514600"/>
            <a:ext cx="1783080" cy="1143000"/>
          </a:xfrm>
          <a:prstGeom prst="roundRect">
            <a:avLst>
              <a:gd name="adj" fmla="val 6400"/>
            </a:avLst>
          </a:prstGeom>
          <a:solidFill>
            <a:schemeClr val="bg2"/>
          </a:solidFill>
          <a:ln/>
        </p:spPr>
        <p:txBody>
          <a:bodyPr/>
          <a:lstStyle/>
          <a:p>
            <a:endParaRPr lang="en-US"/>
          </a:p>
        </p:txBody>
      </p:sp>
      <p:sp>
        <p:nvSpPr>
          <p:cNvPr id="8" name="text-395"/>
          <p:cNvSpPr txBox="1"/>
          <p:nvPr/>
        </p:nvSpPr>
        <p:spPr>
          <a:xfrm>
            <a:off x="617220" y="2578608"/>
            <a:ext cx="1600200" cy="256032"/>
          </a:xfrm>
          <a:prstGeom prst="rect">
            <a:avLst/>
          </a:prstGeom>
          <a:noFill/>
          <a:ln/>
        </p:spPr>
        <p:txBody>
          <a:bodyPr wrap="square" lIns="0" tIns="0" rIns="0" bIns="0" rtlCol="0" anchor="t"/>
          <a:lstStyle/>
          <a:p>
            <a:pPr marL="0" indent="0">
              <a:buNone/>
            </a:pPr>
            <a:r>
              <a:rPr lang="en-US" sz="1200" b="1" dirty="0">
                <a:solidFill>
                  <a:schemeClr val="tx1"/>
                </a:solidFill>
              </a:rPr>
              <a:t>Apr 2025</a:t>
            </a:r>
            <a:endParaRPr lang="en-US" sz="1200" dirty="0"/>
          </a:p>
        </p:txBody>
      </p:sp>
      <p:sp>
        <p:nvSpPr>
          <p:cNvPr id="9" name="text-396"/>
          <p:cNvSpPr txBox="1"/>
          <p:nvPr/>
        </p:nvSpPr>
        <p:spPr>
          <a:xfrm>
            <a:off x="617220" y="2843784"/>
            <a:ext cx="1627632" cy="777240"/>
          </a:xfrm>
          <a:prstGeom prst="rect">
            <a:avLst/>
          </a:prstGeom>
          <a:noFill/>
          <a:ln/>
        </p:spPr>
        <p:txBody>
          <a:bodyPr wrap="square" lIns="0" tIns="0" rIns="0" bIns="0" rtlCol="0" anchor="t"/>
          <a:lstStyle/>
          <a:p>
            <a:pPr marL="0" indent="0">
              <a:buNone/>
            </a:pPr>
            <a:r>
              <a:rPr lang="en-US" sz="1100" dirty="0">
                <a:solidFill>
                  <a:schemeClr val="tx1"/>
                </a:solidFill>
              </a:rPr>
              <a:t>MCP tool poisoning: hidden instructions in tool descriptions</a:t>
            </a:r>
            <a:endParaRPr lang="en-US" sz="1100" dirty="0"/>
          </a:p>
        </p:txBody>
      </p:sp>
      <p:sp>
        <p:nvSpPr>
          <p:cNvPr id="10" name="circle-397"/>
          <p:cNvSpPr/>
          <p:nvPr/>
        </p:nvSpPr>
        <p:spPr>
          <a:xfrm>
            <a:off x="1307592" y="3931920"/>
            <a:ext cx="219456" cy="219456"/>
          </a:xfrm>
          <a:prstGeom prst="ellipse">
            <a:avLst/>
          </a:prstGeom>
          <a:solidFill>
            <a:srgbClr val="7C5CD6"/>
          </a:solidFill>
          <a:ln w="19050">
            <a:solidFill>
              <a:srgbClr val="FFFFFF"/>
            </a:solidFill>
            <a:prstDash val="solid"/>
          </a:ln>
        </p:spPr>
        <p:txBody>
          <a:bodyPr/>
          <a:lstStyle/>
          <a:p>
            <a:endParaRPr lang="en-US"/>
          </a:p>
        </p:txBody>
      </p:sp>
      <p:sp>
        <p:nvSpPr>
          <p:cNvPr id="11" name="line-398"/>
          <p:cNvSpPr/>
          <p:nvPr/>
        </p:nvSpPr>
        <p:spPr>
          <a:xfrm>
            <a:off x="2450592" y="4041648"/>
            <a:ext cx="91" cy="484632"/>
          </a:xfrm>
          <a:prstGeom prst="line">
            <a:avLst/>
          </a:prstGeom>
          <a:noFill/>
          <a:ln w="12700">
            <a:solidFill>
              <a:srgbClr val="C9D3E3"/>
            </a:solidFill>
            <a:prstDash val="solid"/>
          </a:ln>
        </p:spPr>
        <p:txBody>
          <a:bodyPr/>
          <a:lstStyle/>
          <a:p>
            <a:endParaRPr lang="en-US"/>
          </a:p>
        </p:txBody>
      </p:sp>
      <p:sp>
        <p:nvSpPr>
          <p:cNvPr id="12" name="event-399"/>
          <p:cNvSpPr/>
          <p:nvPr/>
        </p:nvSpPr>
        <p:spPr>
          <a:xfrm>
            <a:off x="1559052" y="4526280"/>
            <a:ext cx="1783080" cy="1143000"/>
          </a:xfrm>
          <a:prstGeom prst="roundRect">
            <a:avLst>
              <a:gd name="adj" fmla="val 6400"/>
            </a:avLst>
          </a:prstGeom>
          <a:solidFill>
            <a:schemeClr val="bg2"/>
          </a:solidFill>
          <a:ln/>
        </p:spPr>
        <p:txBody>
          <a:bodyPr/>
          <a:lstStyle/>
          <a:p>
            <a:endParaRPr lang="en-US"/>
          </a:p>
        </p:txBody>
      </p:sp>
      <p:sp>
        <p:nvSpPr>
          <p:cNvPr id="13" name="text-400"/>
          <p:cNvSpPr txBox="1"/>
          <p:nvPr/>
        </p:nvSpPr>
        <p:spPr>
          <a:xfrm>
            <a:off x="1650492" y="4590288"/>
            <a:ext cx="1600200" cy="256032"/>
          </a:xfrm>
          <a:prstGeom prst="rect">
            <a:avLst/>
          </a:prstGeom>
          <a:noFill/>
          <a:ln/>
        </p:spPr>
        <p:txBody>
          <a:bodyPr wrap="square" lIns="0" tIns="0" rIns="0" bIns="0" rtlCol="0" anchor="t"/>
          <a:lstStyle/>
          <a:p>
            <a:pPr marL="0" indent="0">
              <a:buNone/>
            </a:pPr>
            <a:r>
              <a:rPr lang="en-US" sz="1200" b="1" dirty="0">
                <a:solidFill>
                  <a:schemeClr val="tx1"/>
                </a:solidFill>
              </a:rPr>
              <a:t>Jun 2025</a:t>
            </a:r>
            <a:endParaRPr lang="en-US" sz="1200" dirty="0"/>
          </a:p>
        </p:txBody>
      </p:sp>
      <p:sp>
        <p:nvSpPr>
          <p:cNvPr id="14" name="text-401"/>
          <p:cNvSpPr txBox="1"/>
          <p:nvPr/>
        </p:nvSpPr>
        <p:spPr>
          <a:xfrm>
            <a:off x="1650492" y="4855464"/>
            <a:ext cx="1627632" cy="777240"/>
          </a:xfrm>
          <a:prstGeom prst="rect">
            <a:avLst/>
          </a:prstGeom>
          <a:noFill/>
          <a:ln/>
        </p:spPr>
        <p:txBody>
          <a:bodyPr wrap="square" lIns="0" tIns="0" rIns="0" bIns="0" rtlCol="0" anchor="t"/>
          <a:lstStyle/>
          <a:p>
            <a:pPr marL="0" indent="0">
              <a:buNone/>
            </a:pPr>
            <a:r>
              <a:rPr lang="en-US" sz="1100" dirty="0">
                <a:solidFill>
                  <a:schemeClr val="tx1"/>
                </a:solidFill>
              </a:rPr>
              <a:t>EchoLeak: zero-click data leak in M365 Copilot (CVE-2025-32711)</a:t>
            </a:r>
            <a:endParaRPr lang="en-US" sz="1100" dirty="0"/>
          </a:p>
        </p:txBody>
      </p:sp>
      <p:sp>
        <p:nvSpPr>
          <p:cNvPr id="15" name="circle-402"/>
          <p:cNvSpPr/>
          <p:nvPr/>
        </p:nvSpPr>
        <p:spPr>
          <a:xfrm>
            <a:off x="2340864" y="3931920"/>
            <a:ext cx="219456" cy="219456"/>
          </a:xfrm>
          <a:prstGeom prst="ellipse">
            <a:avLst/>
          </a:prstGeom>
          <a:solidFill>
            <a:srgbClr val="E11D48"/>
          </a:solidFill>
          <a:ln w="19050">
            <a:solidFill>
              <a:srgbClr val="FFFFFF"/>
            </a:solidFill>
            <a:prstDash val="solid"/>
          </a:ln>
        </p:spPr>
        <p:txBody>
          <a:bodyPr/>
          <a:lstStyle/>
          <a:p>
            <a:endParaRPr lang="en-US"/>
          </a:p>
        </p:txBody>
      </p:sp>
      <p:sp>
        <p:nvSpPr>
          <p:cNvPr id="16" name="line-403"/>
          <p:cNvSpPr/>
          <p:nvPr/>
        </p:nvSpPr>
        <p:spPr>
          <a:xfrm>
            <a:off x="3483864" y="3657600"/>
            <a:ext cx="91" cy="384048"/>
          </a:xfrm>
          <a:prstGeom prst="line">
            <a:avLst/>
          </a:prstGeom>
          <a:noFill/>
          <a:ln w="12700">
            <a:solidFill>
              <a:srgbClr val="C9D3E3"/>
            </a:solidFill>
            <a:prstDash val="solid"/>
          </a:ln>
        </p:spPr>
        <p:txBody>
          <a:bodyPr/>
          <a:lstStyle/>
          <a:p>
            <a:endParaRPr lang="en-US"/>
          </a:p>
        </p:txBody>
      </p:sp>
      <p:sp>
        <p:nvSpPr>
          <p:cNvPr id="17" name="event-404"/>
          <p:cNvSpPr/>
          <p:nvPr/>
        </p:nvSpPr>
        <p:spPr>
          <a:xfrm>
            <a:off x="2592324" y="2514600"/>
            <a:ext cx="1783080" cy="1143000"/>
          </a:xfrm>
          <a:prstGeom prst="roundRect">
            <a:avLst>
              <a:gd name="adj" fmla="val 6400"/>
            </a:avLst>
          </a:prstGeom>
          <a:solidFill>
            <a:schemeClr val="bg2"/>
          </a:solidFill>
          <a:ln/>
        </p:spPr>
        <p:txBody>
          <a:bodyPr/>
          <a:lstStyle/>
          <a:p>
            <a:endParaRPr lang="en-US"/>
          </a:p>
        </p:txBody>
      </p:sp>
      <p:sp>
        <p:nvSpPr>
          <p:cNvPr id="18" name="text-405"/>
          <p:cNvSpPr txBox="1"/>
          <p:nvPr/>
        </p:nvSpPr>
        <p:spPr>
          <a:xfrm>
            <a:off x="2683764" y="2578608"/>
            <a:ext cx="1600200" cy="256032"/>
          </a:xfrm>
          <a:prstGeom prst="rect">
            <a:avLst/>
          </a:prstGeom>
          <a:noFill/>
          <a:ln/>
        </p:spPr>
        <p:txBody>
          <a:bodyPr wrap="square" lIns="0" tIns="0" rIns="0" bIns="0" rtlCol="0" anchor="t"/>
          <a:lstStyle/>
          <a:p>
            <a:pPr marL="0" indent="0">
              <a:buNone/>
            </a:pPr>
            <a:r>
              <a:rPr lang="en-US" sz="1200" b="1" dirty="0">
                <a:solidFill>
                  <a:schemeClr val="tx1"/>
                </a:solidFill>
              </a:rPr>
              <a:t>Jul 2025</a:t>
            </a:r>
            <a:endParaRPr lang="en-US" sz="1200" dirty="0"/>
          </a:p>
        </p:txBody>
      </p:sp>
      <p:sp>
        <p:nvSpPr>
          <p:cNvPr id="19" name="text-406"/>
          <p:cNvSpPr txBox="1"/>
          <p:nvPr/>
        </p:nvSpPr>
        <p:spPr>
          <a:xfrm>
            <a:off x="2683764" y="2843784"/>
            <a:ext cx="1627632" cy="777240"/>
          </a:xfrm>
          <a:prstGeom prst="rect">
            <a:avLst/>
          </a:prstGeom>
          <a:noFill/>
          <a:ln/>
        </p:spPr>
        <p:txBody>
          <a:bodyPr wrap="square" lIns="0" tIns="0" rIns="0" bIns="0" rtlCol="0" anchor="t"/>
          <a:lstStyle/>
          <a:p>
            <a:pPr marL="0" indent="0">
              <a:buNone/>
            </a:pPr>
            <a:r>
              <a:rPr lang="en-US" sz="1100" dirty="0">
                <a:solidFill>
                  <a:schemeClr val="tx1"/>
                </a:solidFill>
              </a:rPr>
              <a:t>mcp-remote remote code execution, CVSS 9.6 (CVE-2025-6514)</a:t>
            </a:r>
            <a:endParaRPr lang="en-US" sz="1100" dirty="0"/>
          </a:p>
        </p:txBody>
      </p:sp>
      <p:sp>
        <p:nvSpPr>
          <p:cNvPr id="20" name="circle-407"/>
          <p:cNvSpPr/>
          <p:nvPr/>
        </p:nvSpPr>
        <p:spPr>
          <a:xfrm>
            <a:off x="3374136" y="3931920"/>
            <a:ext cx="219456" cy="219456"/>
          </a:xfrm>
          <a:prstGeom prst="ellipse">
            <a:avLst/>
          </a:prstGeom>
          <a:solidFill>
            <a:srgbClr val="7C5CD6"/>
          </a:solidFill>
          <a:ln w="19050">
            <a:solidFill>
              <a:srgbClr val="FFFFFF"/>
            </a:solidFill>
            <a:prstDash val="solid"/>
          </a:ln>
        </p:spPr>
        <p:txBody>
          <a:bodyPr/>
          <a:lstStyle/>
          <a:p>
            <a:endParaRPr lang="en-US"/>
          </a:p>
        </p:txBody>
      </p:sp>
      <p:sp>
        <p:nvSpPr>
          <p:cNvPr id="21" name="line-408"/>
          <p:cNvSpPr/>
          <p:nvPr/>
        </p:nvSpPr>
        <p:spPr>
          <a:xfrm>
            <a:off x="4517136" y="4041648"/>
            <a:ext cx="91" cy="484632"/>
          </a:xfrm>
          <a:prstGeom prst="line">
            <a:avLst/>
          </a:prstGeom>
          <a:noFill/>
          <a:ln w="12700">
            <a:solidFill>
              <a:srgbClr val="C9D3E3"/>
            </a:solidFill>
            <a:prstDash val="solid"/>
          </a:ln>
        </p:spPr>
        <p:txBody>
          <a:bodyPr/>
          <a:lstStyle/>
          <a:p>
            <a:endParaRPr lang="en-US"/>
          </a:p>
        </p:txBody>
      </p:sp>
      <p:sp>
        <p:nvSpPr>
          <p:cNvPr id="22" name="event-409"/>
          <p:cNvSpPr/>
          <p:nvPr/>
        </p:nvSpPr>
        <p:spPr>
          <a:xfrm>
            <a:off x="3625596" y="4526280"/>
            <a:ext cx="1783080" cy="1143000"/>
          </a:xfrm>
          <a:prstGeom prst="roundRect">
            <a:avLst>
              <a:gd name="adj" fmla="val 6400"/>
            </a:avLst>
          </a:prstGeom>
          <a:solidFill>
            <a:schemeClr val="bg2"/>
          </a:solidFill>
          <a:ln/>
        </p:spPr>
        <p:txBody>
          <a:bodyPr/>
          <a:lstStyle/>
          <a:p>
            <a:endParaRPr lang="en-US"/>
          </a:p>
        </p:txBody>
      </p:sp>
      <p:sp>
        <p:nvSpPr>
          <p:cNvPr id="23" name="text-410"/>
          <p:cNvSpPr txBox="1"/>
          <p:nvPr/>
        </p:nvSpPr>
        <p:spPr>
          <a:xfrm>
            <a:off x="3717036" y="4590288"/>
            <a:ext cx="1600200" cy="256032"/>
          </a:xfrm>
          <a:prstGeom prst="rect">
            <a:avLst/>
          </a:prstGeom>
          <a:noFill/>
          <a:ln/>
        </p:spPr>
        <p:txBody>
          <a:bodyPr wrap="square" lIns="0" tIns="0" rIns="0" bIns="0" rtlCol="0" anchor="t"/>
          <a:lstStyle/>
          <a:p>
            <a:pPr marL="0" indent="0">
              <a:buNone/>
            </a:pPr>
            <a:r>
              <a:rPr lang="en-US" sz="1200" b="1" dirty="0">
                <a:solidFill>
                  <a:schemeClr val="tx1"/>
                </a:solidFill>
              </a:rPr>
              <a:t>Aug 2025</a:t>
            </a:r>
            <a:endParaRPr lang="en-US" sz="1200" dirty="0"/>
          </a:p>
        </p:txBody>
      </p:sp>
      <p:sp>
        <p:nvSpPr>
          <p:cNvPr id="24" name="text-411"/>
          <p:cNvSpPr txBox="1"/>
          <p:nvPr/>
        </p:nvSpPr>
        <p:spPr>
          <a:xfrm>
            <a:off x="3717036" y="4855464"/>
            <a:ext cx="1627632" cy="777240"/>
          </a:xfrm>
          <a:prstGeom prst="rect">
            <a:avLst/>
          </a:prstGeom>
          <a:noFill/>
          <a:ln/>
        </p:spPr>
        <p:txBody>
          <a:bodyPr wrap="square" lIns="0" tIns="0" rIns="0" bIns="0" rtlCol="0" anchor="t"/>
          <a:lstStyle/>
          <a:p>
            <a:pPr marL="0" indent="0">
              <a:buNone/>
            </a:pPr>
            <a:r>
              <a:rPr lang="en-US" sz="1100" dirty="0">
                <a:solidFill>
                  <a:schemeClr val="tx1"/>
                </a:solidFill>
              </a:rPr>
              <a:t>Nx “s1ngularity”: malware turns local AI CLIs into data thieves</a:t>
            </a:r>
            <a:endParaRPr lang="en-US" sz="1100" dirty="0"/>
          </a:p>
        </p:txBody>
      </p:sp>
      <p:sp>
        <p:nvSpPr>
          <p:cNvPr id="25" name="circle-412"/>
          <p:cNvSpPr/>
          <p:nvPr/>
        </p:nvSpPr>
        <p:spPr>
          <a:xfrm>
            <a:off x="4407408" y="3931920"/>
            <a:ext cx="219456" cy="219456"/>
          </a:xfrm>
          <a:prstGeom prst="ellipse">
            <a:avLst/>
          </a:prstGeom>
          <a:solidFill>
            <a:srgbClr val="D97706"/>
          </a:solidFill>
          <a:ln w="19050">
            <a:solidFill>
              <a:srgbClr val="FFFFFF"/>
            </a:solidFill>
            <a:prstDash val="solid"/>
          </a:ln>
        </p:spPr>
        <p:txBody>
          <a:bodyPr/>
          <a:lstStyle/>
          <a:p>
            <a:endParaRPr lang="en-US"/>
          </a:p>
        </p:txBody>
      </p:sp>
      <p:sp>
        <p:nvSpPr>
          <p:cNvPr id="26" name="line-413"/>
          <p:cNvSpPr/>
          <p:nvPr/>
        </p:nvSpPr>
        <p:spPr>
          <a:xfrm>
            <a:off x="5550408" y="3657600"/>
            <a:ext cx="91" cy="384048"/>
          </a:xfrm>
          <a:prstGeom prst="line">
            <a:avLst/>
          </a:prstGeom>
          <a:noFill/>
          <a:ln w="12700">
            <a:solidFill>
              <a:srgbClr val="C9D3E3"/>
            </a:solidFill>
            <a:prstDash val="solid"/>
          </a:ln>
        </p:spPr>
        <p:txBody>
          <a:bodyPr/>
          <a:lstStyle/>
          <a:p>
            <a:endParaRPr lang="en-US"/>
          </a:p>
        </p:txBody>
      </p:sp>
      <p:sp>
        <p:nvSpPr>
          <p:cNvPr id="27" name="event-414"/>
          <p:cNvSpPr/>
          <p:nvPr/>
        </p:nvSpPr>
        <p:spPr>
          <a:xfrm>
            <a:off x="4658868" y="2514600"/>
            <a:ext cx="1783080" cy="1143000"/>
          </a:xfrm>
          <a:prstGeom prst="roundRect">
            <a:avLst>
              <a:gd name="adj" fmla="val 6400"/>
            </a:avLst>
          </a:prstGeom>
          <a:solidFill>
            <a:schemeClr val="bg2"/>
          </a:solidFill>
          <a:ln/>
        </p:spPr>
        <p:txBody>
          <a:bodyPr/>
          <a:lstStyle/>
          <a:p>
            <a:endParaRPr lang="en-US"/>
          </a:p>
        </p:txBody>
      </p:sp>
      <p:sp>
        <p:nvSpPr>
          <p:cNvPr id="28" name="text-415"/>
          <p:cNvSpPr txBox="1"/>
          <p:nvPr/>
        </p:nvSpPr>
        <p:spPr>
          <a:xfrm>
            <a:off x="4750308" y="2578608"/>
            <a:ext cx="1600200" cy="256032"/>
          </a:xfrm>
          <a:prstGeom prst="rect">
            <a:avLst/>
          </a:prstGeom>
          <a:noFill/>
          <a:ln/>
        </p:spPr>
        <p:txBody>
          <a:bodyPr wrap="square" lIns="0" tIns="0" rIns="0" bIns="0" rtlCol="0" anchor="t"/>
          <a:lstStyle/>
          <a:p>
            <a:pPr marL="0" indent="0">
              <a:buNone/>
            </a:pPr>
            <a:r>
              <a:rPr lang="en-US" sz="1200" b="1" dirty="0">
                <a:solidFill>
                  <a:schemeClr val="tx1"/>
                </a:solidFill>
              </a:rPr>
              <a:t>Sep 2025</a:t>
            </a:r>
            <a:endParaRPr lang="en-US" sz="1200" dirty="0"/>
          </a:p>
        </p:txBody>
      </p:sp>
      <p:sp>
        <p:nvSpPr>
          <p:cNvPr id="29" name="text-416"/>
          <p:cNvSpPr txBox="1"/>
          <p:nvPr/>
        </p:nvSpPr>
        <p:spPr>
          <a:xfrm>
            <a:off x="4750308" y="2843784"/>
            <a:ext cx="1627632" cy="777240"/>
          </a:xfrm>
          <a:prstGeom prst="rect">
            <a:avLst/>
          </a:prstGeom>
          <a:noFill/>
          <a:ln/>
        </p:spPr>
        <p:txBody>
          <a:bodyPr wrap="square" lIns="0" tIns="0" rIns="0" bIns="0" rtlCol="0" anchor="t"/>
          <a:lstStyle/>
          <a:p>
            <a:pPr marL="0" indent="0">
              <a:buNone/>
            </a:pPr>
            <a:r>
              <a:rPr lang="en-US" sz="1100" dirty="0">
                <a:solidFill>
                  <a:schemeClr val="tx1"/>
                </a:solidFill>
              </a:rPr>
              <a:t>postmark-mcp: first malicious MCP server in the wild</a:t>
            </a:r>
            <a:endParaRPr lang="en-US" sz="1100" dirty="0"/>
          </a:p>
        </p:txBody>
      </p:sp>
      <p:sp>
        <p:nvSpPr>
          <p:cNvPr id="30" name="circle-417"/>
          <p:cNvSpPr/>
          <p:nvPr/>
        </p:nvSpPr>
        <p:spPr>
          <a:xfrm>
            <a:off x="5440680" y="3931920"/>
            <a:ext cx="219456" cy="219456"/>
          </a:xfrm>
          <a:prstGeom prst="ellipse">
            <a:avLst/>
          </a:prstGeom>
          <a:solidFill>
            <a:srgbClr val="D97706"/>
          </a:solidFill>
          <a:ln w="19050">
            <a:solidFill>
              <a:srgbClr val="FFFFFF"/>
            </a:solidFill>
            <a:prstDash val="solid"/>
          </a:ln>
        </p:spPr>
        <p:txBody>
          <a:bodyPr/>
          <a:lstStyle/>
          <a:p>
            <a:endParaRPr lang="en-US"/>
          </a:p>
        </p:txBody>
      </p:sp>
      <p:sp>
        <p:nvSpPr>
          <p:cNvPr id="31" name="line-418"/>
          <p:cNvSpPr/>
          <p:nvPr/>
        </p:nvSpPr>
        <p:spPr>
          <a:xfrm>
            <a:off x="6583680" y="4041648"/>
            <a:ext cx="91" cy="484632"/>
          </a:xfrm>
          <a:prstGeom prst="line">
            <a:avLst/>
          </a:prstGeom>
          <a:noFill/>
          <a:ln w="12700">
            <a:solidFill>
              <a:srgbClr val="C9D3E3"/>
            </a:solidFill>
            <a:prstDash val="solid"/>
          </a:ln>
        </p:spPr>
        <p:txBody>
          <a:bodyPr/>
          <a:lstStyle/>
          <a:p>
            <a:endParaRPr lang="en-US"/>
          </a:p>
        </p:txBody>
      </p:sp>
      <p:sp>
        <p:nvSpPr>
          <p:cNvPr id="32" name="event-419"/>
          <p:cNvSpPr/>
          <p:nvPr/>
        </p:nvSpPr>
        <p:spPr>
          <a:xfrm>
            <a:off x="5692140" y="4526280"/>
            <a:ext cx="1783080" cy="1143000"/>
          </a:xfrm>
          <a:prstGeom prst="roundRect">
            <a:avLst>
              <a:gd name="adj" fmla="val 6400"/>
            </a:avLst>
          </a:prstGeom>
          <a:solidFill>
            <a:schemeClr val="bg2"/>
          </a:solidFill>
          <a:ln/>
        </p:spPr>
        <p:txBody>
          <a:bodyPr/>
          <a:lstStyle/>
          <a:p>
            <a:endParaRPr lang="en-US"/>
          </a:p>
        </p:txBody>
      </p:sp>
      <p:sp>
        <p:nvSpPr>
          <p:cNvPr id="33" name="text-420"/>
          <p:cNvSpPr txBox="1"/>
          <p:nvPr/>
        </p:nvSpPr>
        <p:spPr>
          <a:xfrm>
            <a:off x="5783580" y="4590288"/>
            <a:ext cx="1600200" cy="256032"/>
          </a:xfrm>
          <a:prstGeom prst="rect">
            <a:avLst/>
          </a:prstGeom>
          <a:noFill/>
          <a:ln/>
        </p:spPr>
        <p:txBody>
          <a:bodyPr wrap="square" lIns="0" tIns="0" rIns="0" bIns="0" rtlCol="0" anchor="t"/>
          <a:lstStyle/>
          <a:p>
            <a:pPr marL="0" indent="0">
              <a:buNone/>
            </a:pPr>
            <a:r>
              <a:rPr lang="en-US" sz="1200" b="1" dirty="0">
                <a:solidFill>
                  <a:schemeClr val="tx1"/>
                </a:solidFill>
              </a:rPr>
              <a:t>Sep 2025</a:t>
            </a:r>
            <a:endParaRPr lang="en-US" sz="1200" dirty="0"/>
          </a:p>
        </p:txBody>
      </p:sp>
      <p:sp>
        <p:nvSpPr>
          <p:cNvPr id="34" name="text-421"/>
          <p:cNvSpPr txBox="1"/>
          <p:nvPr/>
        </p:nvSpPr>
        <p:spPr>
          <a:xfrm>
            <a:off x="5783580" y="4855464"/>
            <a:ext cx="1627632" cy="777240"/>
          </a:xfrm>
          <a:prstGeom prst="rect">
            <a:avLst/>
          </a:prstGeom>
          <a:noFill/>
          <a:ln/>
        </p:spPr>
        <p:txBody>
          <a:bodyPr wrap="square" lIns="0" tIns="0" rIns="0" bIns="0" rtlCol="0" anchor="t"/>
          <a:lstStyle/>
          <a:p>
            <a:pPr marL="0" indent="0">
              <a:buNone/>
            </a:pPr>
            <a:r>
              <a:rPr lang="en-US" sz="1100" dirty="0">
                <a:solidFill>
                  <a:schemeClr val="tx1"/>
                </a:solidFill>
              </a:rPr>
              <a:t>ForcedLeak: Agentforce data exfiltration, CVSS 9.4 (Noma)</a:t>
            </a:r>
            <a:endParaRPr lang="en-US" sz="1100" dirty="0"/>
          </a:p>
        </p:txBody>
      </p:sp>
      <p:sp>
        <p:nvSpPr>
          <p:cNvPr id="35" name="circle-422"/>
          <p:cNvSpPr/>
          <p:nvPr/>
        </p:nvSpPr>
        <p:spPr>
          <a:xfrm>
            <a:off x="6473952" y="3931920"/>
            <a:ext cx="219456" cy="219456"/>
          </a:xfrm>
          <a:prstGeom prst="ellipse">
            <a:avLst/>
          </a:prstGeom>
          <a:solidFill>
            <a:srgbClr val="E11D48"/>
          </a:solidFill>
          <a:ln w="19050">
            <a:solidFill>
              <a:srgbClr val="FFFFFF"/>
            </a:solidFill>
            <a:prstDash val="solid"/>
          </a:ln>
        </p:spPr>
        <p:txBody>
          <a:bodyPr/>
          <a:lstStyle/>
          <a:p>
            <a:endParaRPr lang="en-US"/>
          </a:p>
        </p:txBody>
      </p:sp>
      <p:sp>
        <p:nvSpPr>
          <p:cNvPr id="36" name="line-423"/>
          <p:cNvSpPr/>
          <p:nvPr/>
        </p:nvSpPr>
        <p:spPr>
          <a:xfrm>
            <a:off x="7616952" y="3657600"/>
            <a:ext cx="91" cy="384048"/>
          </a:xfrm>
          <a:prstGeom prst="line">
            <a:avLst/>
          </a:prstGeom>
          <a:noFill/>
          <a:ln w="12700">
            <a:solidFill>
              <a:srgbClr val="C9D3E3"/>
            </a:solidFill>
            <a:prstDash val="solid"/>
          </a:ln>
        </p:spPr>
        <p:txBody>
          <a:bodyPr/>
          <a:lstStyle/>
          <a:p>
            <a:endParaRPr lang="en-US"/>
          </a:p>
        </p:txBody>
      </p:sp>
      <p:sp>
        <p:nvSpPr>
          <p:cNvPr id="37" name="event-424"/>
          <p:cNvSpPr/>
          <p:nvPr/>
        </p:nvSpPr>
        <p:spPr>
          <a:xfrm>
            <a:off x="6725412" y="2514600"/>
            <a:ext cx="1783080" cy="1143000"/>
          </a:xfrm>
          <a:prstGeom prst="roundRect">
            <a:avLst>
              <a:gd name="adj" fmla="val 6400"/>
            </a:avLst>
          </a:prstGeom>
          <a:solidFill>
            <a:schemeClr val="bg2"/>
          </a:solidFill>
          <a:ln/>
        </p:spPr>
        <p:txBody>
          <a:bodyPr/>
          <a:lstStyle/>
          <a:p>
            <a:endParaRPr lang="en-US"/>
          </a:p>
        </p:txBody>
      </p:sp>
      <p:sp>
        <p:nvSpPr>
          <p:cNvPr id="38" name="text-425"/>
          <p:cNvSpPr txBox="1"/>
          <p:nvPr/>
        </p:nvSpPr>
        <p:spPr>
          <a:xfrm>
            <a:off x="6816852" y="2578608"/>
            <a:ext cx="1600200" cy="256032"/>
          </a:xfrm>
          <a:prstGeom prst="rect">
            <a:avLst/>
          </a:prstGeom>
          <a:noFill/>
          <a:ln/>
        </p:spPr>
        <p:txBody>
          <a:bodyPr wrap="square" lIns="0" tIns="0" rIns="0" bIns="0" rtlCol="0" anchor="t"/>
          <a:lstStyle/>
          <a:p>
            <a:pPr marL="0" indent="0">
              <a:buNone/>
            </a:pPr>
            <a:r>
              <a:rPr lang="en-US" sz="1200" b="1" dirty="0">
                <a:solidFill>
                  <a:schemeClr val="tx1"/>
                </a:solidFill>
              </a:rPr>
              <a:t>Jan–Feb 2026</a:t>
            </a:r>
            <a:endParaRPr lang="en-US" sz="1200" dirty="0"/>
          </a:p>
        </p:txBody>
      </p:sp>
      <p:sp>
        <p:nvSpPr>
          <p:cNvPr id="39" name="text-426"/>
          <p:cNvSpPr txBox="1"/>
          <p:nvPr/>
        </p:nvSpPr>
        <p:spPr>
          <a:xfrm>
            <a:off x="6816852" y="2843784"/>
            <a:ext cx="1627632" cy="777240"/>
          </a:xfrm>
          <a:prstGeom prst="rect">
            <a:avLst/>
          </a:prstGeom>
          <a:noFill/>
          <a:ln/>
        </p:spPr>
        <p:txBody>
          <a:bodyPr wrap="square" lIns="0" tIns="0" rIns="0" bIns="0" rtlCol="0" anchor="t"/>
          <a:lstStyle/>
          <a:p>
            <a:pPr marL="0" indent="0">
              <a:buNone/>
            </a:pPr>
            <a:r>
              <a:rPr lang="en-US" sz="1100" dirty="0">
                <a:solidFill>
                  <a:schemeClr val="tx1"/>
                </a:solidFill>
              </a:rPr>
              <a:t>OpenClaw: 341 malicious skills, ~40K exposed instances</a:t>
            </a:r>
            <a:endParaRPr lang="en-US" sz="1100" dirty="0"/>
          </a:p>
        </p:txBody>
      </p:sp>
      <p:sp>
        <p:nvSpPr>
          <p:cNvPr id="40" name="circle-427"/>
          <p:cNvSpPr/>
          <p:nvPr/>
        </p:nvSpPr>
        <p:spPr>
          <a:xfrm>
            <a:off x="7507224" y="3931920"/>
            <a:ext cx="219456" cy="219456"/>
          </a:xfrm>
          <a:prstGeom prst="ellipse">
            <a:avLst/>
          </a:prstGeom>
          <a:solidFill>
            <a:srgbClr val="D97706"/>
          </a:solidFill>
          <a:ln w="19050">
            <a:solidFill>
              <a:srgbClr val="FFFFFF"/>
            </a:solidFill>
            <a:prstDash val="solid"/>
          </a:ln>
        </p:spPr>
        <p:txBody>
          <a:bodyPr/>
          <a:lstStyle/>
          <a:p>
            <a:endParaRPr lang="en-US"/>
          </a:p>
        </p:txBody>
      </p:sp>
      <p:sp>
        <p:nvSpPr>
          <p:cNvPr id="41" name="line-428"/>
          <p:cNvSpPr/>
          <p:nvPr/>
        </p:nvSpPr>
        <p:spPr>
          <a:xfrm>
            <a:off x="8650224" y="4041648"/>
            <a:ext cx="91" cy="484632"/>
          </a:xfrm>
          <a:prstGeom prst="line">
            <a:avLst/>
          </a:prstGeom>
          <a:noFill/>
          <a:ln w="12700">
            <a:solidFill>
              <a:srgbClr val="C9D3E3"/>
            </a:solidFill>
            <a:prstDash val="solid"/>
          </a:ln>
        </p:spPr>
        <p:txBody>
          <a:bodyPr/>
          <a:lstStyle/>
          <a:p>
            <a:endParaRPr lang="en-US"/>
          </a:p>
        </p:txBody>
      </p:sp>
      <p:sp>
        <p:nvSpPr>
          <p:cNvPr id="42" name="event-429"/>
          <p:cNvSpPr/>
          <p:nvPr/>
        </p:nvSpPr>
        <p:spPr>
          <a:xfrm>
            <a:off x="7758684" y="4526280"/>
            <a:ext cx="1783080" cy="1143000"/>
          </a:xfrm>
          <a:prstGeom prst="roundRect">
            <a:avLst>
              <a:gd name="adj" fmla="val 6400"/>
            </a:avLst>
          </a:prstGeom>
          <a:solidFill>
            <a:schemeClr val="bg2"/>
          </a:solidFill>
          <a:ln/>
        </p:spPr>
        <p:txBody>
          <a:bodyPr/>
          <a:lstStyle/>
          <a:p>
            <a:endParaRPr lang="en-US"/>
          </a:p>
        </p:txBody>
      </p:sp>
      <p:sp>
        <p:nvSpPr>
          <p:cNvPr id="43" name="text-430"/>
          <p:cNvSpPr txBox="1"/>
          <p:nvPr/>
        </p:nvSpPr>
        <p:spPr>
          <a:xfrm>
            <a:off x="7850124" y="4590288"/>
            <a:ext cx="1600200" cy="256032"/>
          </a:xfrm>
          <a:prstGeom prst="rect">
            <a:avLst/>
          </a:prstGeom>
          <a:noFill/>
          <a:ln/>
        </p:spPr>
        <p:txBody>
          <a:bodyPr wrap="square" lIns="0" tIns="0" rIns="0" bIns="0" rtlCol="0" anchor="t"/>
          <a:lstStyle/>
          <a:p>
            <a:pPr marL="0" indent="0">
              <a:buNone/>
            </a:pPr>
            <a:r>
              <a:rPr lang="en-US" sz="1200" b="1" dirty="0">
                <a:solidFill>
                  <a:schemeClr val="tx1"/>
                </a:solidFill>
              </a:rPr>
              <a:t>Mar–Apr 2026</a:t>
            </a:r>
            <a:endParaRPr lang="en-US" sz="1200" dirty="0"/>
          </a:p>
        </p:txBody>
      </p:sp>
      <p:sp>
        <p:nvSpPr>
          <p:cNvPr id="44" name="text-431"/>
          <p:cNvSpPr txBox="1"/>
          <p:nvPr/>
        </p:nvSpPr>
        <p:spPr>
          <a:xfrm>
            <a:off x="7850124" y="4855464"/>
            <a:ext cx="1627632" cy="777240"/>
          </a:xfrm>
          <a:prstGeom prst="rect">
            <a:avLst/>
          </a:prstGeom>
          <a:noFill/>
          <a:ln/>
        </p:spPr>
        <p:txBody>
          <a:bodyPr wrap="square" lIns="0" tIns="0" rIns="0" bIns="0" rtlCol="0" anchor="t"/>
          <a:lstStyle/>
          <a:p>
            <a:pPr marL="0" indent="0">
              <a:buNone/>
            </a:pPr>
            <a:r>
              <a:rPr lang="en-US" sz="1100" dirty="0">
                <a:solidFill>
                  <a:schemeClr val="tx1"/>
                </a:solidFill>
              </a:rPr>
              <a:t>Indirect prompt injection in the wild; +32% on the web</a:t>
            </a:r>
            <a:endParaRPr lang="en-US" sz="1100" dirty="0"/>
          </a:p>
        </p:txBody>
      </p:sp>
      <p:sp>
        <p:nvSpPr>
          <p:cNvPr id="45" name="circle-432"/>
          <p:cNvSpPr/>
          <p:nvPr/>
        </p:nvSpPr>
        <p:spPr>
          <a:xfrm>
            <a:off x="8540496" y="3931920"/>
            <a:ext cx="219456" cy="219456"/>
          </a:xfrm>
          <a:prstGeom prst="ellipse">
            <a:avLst/>
          </a:prstGeom>
          <a:solidFill>
            <a:srgbClr val="E11D48"/>
          </a:solidFill>
          <a:ln w="19050">
            <a:solidFill>
              <a:srgbClr val="FFFFFF"/>
            </a:solidFill>
            <a:prstDash val="solid"/>
          </a:ln>
        </p:spPr>
        <p:txBody>
          <a:bodyPr/>
          <a:lstStyle/>
          <a:p>
            <a:endParaRPr lang="en-US"/>
          </a:p>
        </p:txBody>
      </p:sp>
      <p:sp>
        <p:nvSpPr>
          <p:cNvPr id="46" name="line-433"/>
          <p:cNvSpPr/>
          <p:nvPr/>
        </p:nvSpPr>
        <p:spPr>
          <a:xfrm>
            <a:off x="9683496" y="3657600"/>
            <a:ext cx="91" cy="384048"/>
          </a:xfrm>
          <a:prstGeom prst="line">
            <a:avLst/>
          </a:prstGeom>
          <a:noFill/>
          <a:ln w="12700">
            <a:solidFill>
              <a:srgbClr val="C9D3E3"/>
            </a:solidFill>
            <a:prstDash val="solid"/>
          </a:ln>
        </p:spPr>
        <p:txBody>
          <a:bodyPr/>
          <a:lstStyle/>
          <a:p>
            <a:endParaRPr lang="en-US"/>
          </a:p>
        </p:txBody>
      </p:sp>
      <p:sp>
        <p:nvSpPr>
          <p:cNvPr id="47" name="event-434"/>
          <p:cNvSpPr/>
          <p:nvPr/>
        </p:nvSpPr>
        <p:spPr>
          <a:xfrm>
            <a:off x="8791956" y="2514600"/>
            <a:ext cx="1783080" cy="1143000"/>
          </a:xfrm>
          <a:prstGeom prst="roundRect">
            <a:avLst>
              <a:gd name="adj" fmla="val 6400"/>
            </a:avLst>
          </a:prstGeom>
          <a:solidFill>
            <a:schemeClr val="bg2"/>
          </a:solidFill>
          <a:ln/>
        </p:spPr>
        <p:txBody>
          <a:bodyPr/>
          <a:lstStyle/>
          <a:p>
            <a:endParaRPr lang="en-US"/>
          </a:p>
        </p:txBody>
      </p:sp>
      <p:sp>
        <p:nvSpPr>
          <p:cNvPr id="48" name="text-435"/>
          <p:cNvSpPr txBox="1"/>
          <p:nvPr/>
        </p:nvSpPr>
        <p:spPr>
          <a:xfrm>
            <a:off x="8883396" y="2578608"/>
            <a:ext cx="1600200" cy="256032"/>
          </a:xfrm>
          <a:prstGeom prst="rect">
            <a:avLst/>
          </a:prstGeom>
          <a:noFill/>
          <a:ln/>
        </p:spPr>
        <p:txBody>
          <a:bodyPr wrap="square" lIns="0" tIns="0" rIns="0" bIns="0" rtlCol="0" anchor="t"/>
          <a:lstStyle/>
          <a:p>
            <a:pPr marL="0" indent="0">
              <a:buNone/>
            </a:pPr>
            <a:r>
              <a:rPr lang="en-US" sz="1200" b="1" dirty="0">
                <a:solidFill>
                  <a:schemeClr val="tx1"/>
                </a:solidFill>
              </a:rPr>
              <a:t>Jul 2026</a:t>
            </a:r>
            <a:endParaRPr lang="en-US" sz="1200" dirty="0"/>
          </a:p>
        </p:txBody>
      </p:sp>
      <p:sp>
        <p:nvSpPr>
          <p:cNvPr id="49" name="text-436"/>
          <p:cNvSpPr txBox="1"/>
          <p:nvPr/>
        </p:nvSpPr>
        <p:spPr>
          <a:xfrm>
            <a:off x="8883396" y="2843784"/>
            <a:ext cx="1627632" cy="777240"/>
          </a:xfrm>
          <a:prstGeom prst="rect">
            <a:avLst/>
          </a:prstGeom>
          <a:noFill/>
          <a:ln/>
        </p:spPr>
        <p:txBody>
          <a:bodyPr wrap="square" lIns="0" tIns="0" rIns="0" bIns="0" rtlCol="0" anchor="t"/>
          <a:lstStyle/>
          <a:p>
            <a:pPr marL="0" indent="0">
              <a:buNone/>
            </a:pPr>
            <a:r>
              <a:rPr lang="en-US" sz="1100" dirty="0">
                <a:solidFill>
                  <a:schemeClr val="tx1"/>
                </a:solidFill>
              </a:rPr>
              <a:t>Evaluation agents escape sandbox, reach Hugging Face production</a:t>
            </a:r>
            <a:endParaRPr lang="en-US" sz="1100" dirty="0"/>
          </a:p>
        </p:txBody>
      </p:sp>
      <p:sp>
        <p:nvSpPr>
          <p:cNvPr id="50" name="circle-437"/>
          <p:cNvSpPr/>
          <p:nvPr/>
        </p:nvSpPr>
        <p:spPr>
          <a:xfrm>
            <a:off x="9573768" y="3931920"/>
            <a:ext cx="219456" cy="219456"/>
          </a:xfrm>
          <a:prstGeom prst="ellipse">
            <a:avLst/>
          </a:prstGeom>
          <a:solidFill>
            <a:srgbClr val="0B1630"/>
          </a:solidFill>
          <a:ln w="19050">
            <a:solidFill>
              <a:srgbClr val="FFFFFF"/>
            </a:solidFill>
            <a:prstDash val="solid"/>
          </a:ln>
        </p:spPr>
        <p:txBody>
          <a:bodyPr/>
          <a:lstStyle/>
          <a:p>
            <a:endParaRPr lang="en-US"/>
          </a:p>
        </p:txBody>
      </p:sp>
      <p:sp>
        <p:nvSpPr>
          <p:cNvPr id="51" name="line-438"/>
          <p:cNvSpPr/>
          <p:nvPr/>
        </p:nvSpPr>
        <p:spPr>
          <a:xfrm>
            <a:off x="10716768" y="4041648"/>
            <a:ext cx="91" cy="484632"/>
          </a:xfrm>
          <a:prstGeom prst="line">
            <a:avLst/>
          </a:prstGeom>
          <a:noFill/>
          <a:ln w="12700">
            <a:solidFill>
              <a:srgbClr val="C9D3E3"/>
            </a:solidFill>
            <a:prstDash val="solid"/>
          </a:ln>
        </p:spPr>
        <p:txBody>
          <a:bodyPr/>
          <a:lstStyle/>
          <a:p>
            <a:endParaRPr lang="en-US"/>
          </a:p>
        </p:txBody>
      </p:sp>
      <p:sp>
        <p:nvSpPr>
          <p:cNvPr id="52" name="event-439"/>
          <p:cNvSpPr/>
          <p:nvPr/>
        </p:nvSpPr>
        <p:spPr>
          <a:xfrm>
            <a:off x="9825228" y="4526280"/>
            <a:ext cx="1783080" cy="1143000"/>
          </a:xfrm>
          <a:prstGeom prst="roundRect">
            <a:avLst>
              <a:gd name="adj" fmla="val 6400"/>
            </a:avLst>
          </a:prstGeom>
          <a:solidFill>
            <a:schemeClr val="bg2"/>
          </a:solidFill>
          <a:ln/>
        </p:spPr>
        <p:txBody>
          <a:bodyPr/>
          <a:lstStyle/>
          <a:p>
            <a:endParaRPr lang="en-US"/>
          </a:p>
        </p:txBody>
      </p:sp>
      <p:sp>
        <p:nvSpPr>
          <p:cNvPr id="53" name="text-440"/>
          <p:cNvSpPr txBox="1"/>
          <p:nvPr/>
        </p:nvSpPr>
        <p:spPr>
          <a:xfrm>
            <a:off x="9916668" y="4590288"/>
            <a:ext cx="1600200" cy="256032"/>
          </a:xfrm>
          <a:prstGeom prst="rect">
            <a:avLst/>
          </a:prstGeom>
          <a:noFill/>
          <a:ln/>
        </p:spPr>
        <p:txBody>
          <a:bodyPr wrap="square" lIns="0" tIns="0" rIns="0" bIns="0" rtlCol="0" anchor="t"/>
          <a:lstStyle/>
          <a:p>
            <a:pPr marL="0" indent="0">
              <a:buNone/>
            </a:pPr>
            <a:r>
              <a:rPr lang="en-US" sz="1200" b="1" dirty="0">
                <a:solidFill>
                  <a:schemeClr val="tx1"/>
                </a:solidFill>
              </a:rPr>
              <a:t>Sep 2026</a:t>
            </a:r>
            <a:endParaRPr lang="en-US" sz="1200" dirty="0"/>
          </a:p>
        </p:txBody>
      </p:sp>
      <p:sp>
        <p:nvSpPr>
          <p:cNvPr id="54" name="text-441"/>
          <p:cNvSpPr txBox="1"/>
          <p:nvPr/>
        </p:nvSpPr>
        <p:spPr>
          <a:xfrm>
            <a:off x="9916668" y="4855464"/>
            <a:ext cx="1627632" cy="777240"/>
          </a:xfrm>
          <a:prstGeom prst="rect">
            <a:avLst/>
          </a:prstGeom>
          <a:noFill/>
          <a:ln/>
        </p:spPr>
        <p:txBody>
          <a:bodyPr wrap="square" lIns="0" tIns="0" rIns="0" bIns="0" rtlCol="0" anchor="t"/>
          <a:lstStyle/>
          <a:p>
            <a:pPr marL="0" indent="0">
              <a:buNone/>
            </a:pPr>
            <a:r>
              <a:rPr lang="en-US" sz="1100" dirty="0">
                <a:solidFill>
                  <a:schemeClr val="tx1"/>
                </a:solidFill>
              </a:rPr>
              <a:t>4 evaluation incidents: models reach real third-party systems</a:t>
            </a:r>
            <a:endParaRPr lang="en-US" sz="1100" dirty="0"/>
          </a:p>
        </p:txBody>
      </p:sp>
      <p:sp>
        <p:nvSpPr>
          <p:cNvPr id="55" name="circle-442"/>
          <p:cNvSpPr/>
          <p:nvPr/>
        </p:nvSpPr>
        <p:spPr>
          <a:xfrm>
            <a:off x="10607040" y="3931920"/>
            <a:ext cx="219456" cy="219456"/>
          </a:xfrm>
          <a:prstGeom prst="ellipse">
            <a:avLst/>
          </a:prstGeom>
          <a:solidFill>
            <a:srgbClr val="0B1630"/>
          </a:solidFill>
          <a:ln w="19050">
            <a:solidFill>
              <a:srgbClr val="FFFFFF"/>
            </a:solidFill>
            <a:prstDash val="solid"/>
          </a:ln>
        </p:spPr>
        <p:txBody>
          <a:bodyPr/>
          <a:lstStyle/>
          <a:p>
            <a:endParaRPr lang="en-US"/>
          </a:p>
        </p:txBody>
      </p:sp>
      <p:sp>
        <p:nvSpPr>
          <p:cNvPr id="56" name="circle-443"/>
          <p:cNvSpPr/>
          <p:nvPr/>
        </p:nvSpPr>
        <p:spPr>
          <a:xfrm>
            <a:off x="557784" y="5788152"/>
            <a:ext cx="164592" cy="164592"/>
          </a:xfrm>
          <a:prstGeom prst="ellipse">
            <a:avLst/>
          </a:prstGeom>
          <a:solidFill>
            <a:srgbClr val="7C5CD6"/>
          </a:solidFill>
          <a:ln/>
        </p:spPr>
        <p:txBody>
          <a:bodyPr/>
          <a:lstStyle/>
          <a:p>
            <a:endParaRPr lang="en-US"/>
          </a:p>
        </p:txBody>
      </p:sp>
      <p:sp>
        <p:nvSpPr>
          <p:cNvPr id="57" name="text-444"/>
          <p:cNvSpPr txBox="1"/>
          <p:nvPr/>
        </p:nvSpPr>
        <p:spPr>
          <a:xfrm>
            <a:off x="804672" y="5751576"/>
            <a:ext cx="2011680" cy="256032"/>
          </a:xfrm>
          <a:prstGeom prst="rect">
            <a:avLst/>
          </a:prstGeom>
          <a:noFill/>
          <a:ln/>
        </p:spPr>
        <p:txBody>
          <a:bodyPr wrap="square" lIns="0" tIns="0" rIns="0" bIns="0" rtlCol="0" anchor="t"/>
          <a:lstStyle/>
          <a:p>
            <a:pPr marL="0" indent="0">
              <a:buNone/>
            </a:pPr>
            <a:r>
              <a:rPr lang="en-US" sz="1100" dirty="0">
                <a:solidFill>
                  <a:schemeClr val="tx1"/>
                </a:solidFill>
              </a:rPr>
              <a:t>MCP / tooling flaw</a:t>
            </a:r>
            <a:endParaRPr lang="en-US" sz="1100" dirty="0"/>
          </a:p>
        </p:txBody>
      </p:sp>
      <p:sp>
        <p:nvSpPr>
          <p:cNvPr id="58" name="circle-445"/>
          <p:cNvSpPr/>
          <p:nvPr/>
        </p:nvSpPr>
        <p:spPr>
          <a:xfrm>
            <a:off x="2935224" y="5788152"/>
            <a:ext cx="164592" cy="164592"/>
          </a:xfrm>
          <a:prstGeom prst="ellipse">
            <a:avLst/>
          </a:prstGeom>
          <a:solidFill>
            <a:srgbClr val="E11D48"/>
          </a:solidFill>
          <a:ln/>
        </p:spPr>
        <p:txBody>
          <a:bodyPr/>
          <a:lstStyle/>
          <a:p>
            <a:endParaRPr lang="en-US"/>
          </a:p>
        </p:txBody>
      </p:sp>
      <p:sp>
        <p:nvSpPr>
          <p:cNvPr id="59" name="text-446"/>
          <p:cNvSpPr txBox="1"/>
          <p:nvPr/>
        </p:nvSpPr>
        <p:spPr>
          <a:xfrm>
            <a:off x="3182112" y="5751576"/>
            <a:ext cx="2011680" cy="256032"/>
          </a:xfrm>
          <a:prstGeom prst="rect">
            <a:avLst/>
          </a:prstGeom>
          <a:noFill/>
          <a:ln/>
        </p:spPr>
        <p:txBody>
          <a:bodyPr wrap="square" lIns="0" tIns="0" rIns="0" bIns="0" rtlCol="0" anchor="t"/>
          <a:lstStyle/>
          <a:p>
            <a:pPr marL="0" indent="0">
              <a:buNone/>
            </a:pPr>
            <a:r>
              <a:rPr lang="en-US" sz="1100" dirty="0">
                <a:solidFill>
                  <a:schemeClr val="tx1"/>
                </a:solidFill>
              </a:rPr>
              <a:t>Data exfiltration</a:t>
            </a:r>
            <a:endParaRPr lang="en-US" sz="1100" dirty="0"/>
          </a:p>
        </p:txBody>
      </p:sp>
      <p:sp>
        <p:nvSpPr>
          <p:cNvPr id="60" name="circle-447"/>
          <p:cNvSpPr/>
          <p:nvPr/>
        </p:nvSpPr>
        <p:spPr>
          <a:xfrm>
            <a:off x="5312664" y="5788152"/>
            <a:ext cx="164592" cy="164592"/>
          </a:xfrm>
          <a:prstGeom prst="ellipse">
            <a:avLst/>
          </a:prstGeom>
          <a:solidFill>
            <a:srgbClr val="D97706"/>
          </a:solidFill>
          <a:ln/>
        </p:spPr>
        <p:txBody>
          <a:bodyPr/>
          <a:lstStyle/>
          <a:p>
            <a:endParaRPr lang="en-US"/>
          </a:p>
        </p:txBody>
      </p:sp>
      <p:sp>
        <p:nvSpPr>
          <p:cNvPr id="61" name="text-448"/>
          <p:cNvSpPr txBox="1"/>
          <p:nvPr/>
        </p:nvSpPr>
        <p:spPr>
          <a:xfrm>
            <a:off x="5559552" y="5751576"/>
            <a:ext cx="2011680" cy="256032"/>
          </a:xfrm>
          <a:prstGeom prst="rect">
            <a:avLst/>
          </a:prstGeom>
          <a:noFill/>
          <a:ln/>
        </p:spPr>
        <p:txBody>
          <a:bodyPr wrap="square" lIns="0" tIns="0" rIns="0" bIns="0" rtlCol="0" anchor="t"/>
          <a:lstStyle/>
          <a:p>
            <a:pPr marL="0" indent="0">
              <a:buNone/>
            </a:pPr>
            <a:r>
              <a:rPr lang="en-US" sz="1100" dirty="0">
                <a:solidFill>
                  <a:schemeClr val="tx1"/>
                </a:solidFill>
              </a:rPr>
              <a:t>Supply chain</a:t>
            </a:r>
            <a:endParaRPr lang="en-US" sz="1100" dirty="0"/>
          </a:p>
        </p:txBody>
      </p:sp>
      <p:sp>
        <p:nvSpPr>
          <p:cNvPr id="62" name="circle-449"/>
          <p:cNvSpPr/>
          <p:nvPr/>
        </p:nvSpPr>
        <p:spPr>
          <a:xfrm>
            <a:off x="7690104" y="5788152"/>
            <a:ext cx="164592" cy="164592"/>
          </a:xfrm>
          <a:prstGeom prst="ellipse">
            <a:avLst/>
          </a:prstGeom>
          <a:solidFill>
            <a:srgbClr val="0B1630"/>
          </a:solidFill>
          <a:ln/>
        </p:spPr>
        <p:txBody>
          <a:bodyPr/>
          <a:lstStyle/>
          <a:p>
            <a:endParaRPr lang="en-US"/>
          </a:p>
        </p:txBody>
      </p:sp>
      <p:sp>
        <p:nvSpPr>
          <p:cNvPr id="63" name="text-450"/>
          <p:cNvSpPr txBox="1"/>
          <p:nvPr/>
        </p:nvSpPr>
        <p:spPr>
          <a:xfrm>
            <a:off x="7936992" y="5751576"/>
            <a:ext cx="2011680" cy="256032"/>
          </a:xfrm>
          <a:prstGeom prst="rect">
            <a:avLst/>
          </a:prstGeom>
          <a:noFill/>
          <a:ln/>
        </p:spPr>
        <p:txBody>
          <a:bodyPr wrap="square" lIns="0" tIns="0" rIns="0" bIns="0" rtlCol="0" anchor="t"/>
          <a:lstStyle/>
          <a:p>
            <a:pPr marL="0" indent="0">
              <a:buNone/>
            </a:pPr>
            <a:r>
              <a:rPr lang="en-US" sz="1100" dirty="0">
                <a:solidFill>
                  <a:schemeClr val="tx1"/>
                </a:solidFill>
              </a:rPr>
              <a:t>Containment failure</a:t>
            </a:r>
            <a:endParaRPr lang="en-US" sz="1100" dirty="0"/>
          </a:p>
        </p:txBody>
      </p:sp>
      <p:sp>
        <p:nvSpPr>
          <p:cNvPr id="64" name="source-451"/>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Invariant Labs; NVD; Wiz; The Hacker News; Noma; Koi Security; SecurityScorecard; Unit 42; Google; OpenAI, Hugging Face (Jul 2026); Anthropic (9 Sep 2026); OWASP Q1 2026 round-up</a:t>
            </a:r>
            <a:endParaRPr lang="en-US" sz="1000" dirty="0"/>
          </a:p>
        </p:txBody>
      </p:sp>
      <p:sp>
        <p:nvSpPr>
          <p:cNvPr id="6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38D6EE"/>
                </a:solidFill>
              </a:rPr>
              <a:t>04  ·  HOW IT BREAKS  ·  AUG–OCT 2026</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FFFFFF"/>
                </a:solidFill>
                <a:latin typeface="+mj-lt" pitchFamily="34" charset="0"/>
                <a:ea typeface="+mj-lt" pitchFamily="34" charset="-122"/>
                <a:cs typeface="+mj-lt" pitchFamily="34" charset="-120"/>
              </a:rPr>
              <a:t>Autumn 2026: beyond the mandate</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D6DEEE"/>
                </a:solidFill>
              </a:rPr>
              <a:t>Agents now exceed their mandate on their own, and attackers already run agent swarms in the wild</a:t>
            </a:r>
            <a:endParaRPr lang="en-US" sz="1600" dirty="0"/>
          </a:p>
        </p:txBody>
      </p:sp>
      <p:sp>
        <p:nvSpPr>
          <p:cNvPr id="5" name="stat-452"/>
          <p:cNvSpPr/>
          <p:nvPr/>
        </p:nvSpPr>
        <p:spPr>
          <a:xfrm>
            <a:off x="548640" y="2103120"/>
            <a:ext cx="2633472" cy="1828800"/>
          </a:xfrm>
          <a:prstGeom prst="roundRect">
            <a:avLst>
              <a:gd name="adj" fmla="val 4000"/>
            </a:avLst>
          </a:prstGeom>
          <a:solidFill>
            <a:srgbClr val="16264D"/>
          </a:solidFill>
          <a:ln/>
        </p:spPr>
        <p:txBody>
          <a:bodyPr/>
          <a:lstStyle/>
          <a:p>
            <a:endParaRPr lang="en-US"/>
          </a:p>
        </p:txBody>
      </p:sp>
      <p:sp>
        <p:nvSpPr>
          <p:cNvPr id="6" name="text-453"/>
          <p:cNvSpPr txBox="1"/>
          <p:nvPr/>
        </p:nvSpPr>
        <p:spPr>
          <a:xfrm>
            <a:off x="749808" y="2212848"/>
            <a:ext cx="2286000" cy="685800"/>
          </a:xfrm>
          <a:prstGeom prst="rect">
            <a:avLst/>
          </a:prstGeom>
          <a:noFill/>
          <a:ln/>
        </p:spPr>
        <p:txBody>
          <a:bodyPr wrap="square" lIns="0" tIns="0" rIns="0" bIns="0" rtlCol="0" anchor="t"/>
          <a:lstStyle/>
          <a:p>
            <a:pPr marL="0" indent="0">
              <a:buNone/>
            </a:pPr>
            <a:r>
              <a:rPr lang="en-US" sz="4000" b="1" dirty="0">
                <a:solidFill>
                  <a:srgbClr val="FF6B85"/>
                </a:solidFill>
                <a:latin typeface="+mj-lt" pitchFamily="34" charset="0"/>
                <a:ea typeface="+mj-lt" pitchFamily="34" charset="-122"/>
                <a:cs typeface="+mj-lt" pitchFamily="34" charset="-120"/>
              </a:rPr>
              <a:t>19</a:t>
            </a:r>
            <a:endParaRPr lang="en-US" sz="4000" dirty="0"/>
          </a:p>
        </p:txBody>
      </p:sp>
      <p:sp>
        <p:nvSpPr>
          <p:cNvPr id="7" name="text-454"/>
          <p:cNvSpPr txBox="1"/>
          <p:nvPr/>
        </p:nvSpPr>
        <p:spPr>
          <a:xfrm>
            <a:off x="749808" y="2907792"/>
            <a:ext cx="2286000" cy="731520"/>
          </a:xfrm>
          <a:prstGeom prst="rect">
            <a:avLst/>
          </a:prstGeom>
          <a:noFill/>
          <a:ln/>
        </p:spPr>
        <p:txBody>
          <a:bodyPr wrap="square" lIns="0" tIns="0" rIns="0" bIns="0" rtlCol="0" anchor="t"/>
          <a:lstStyle/>
          <a:p>
            <a:pPr marL="0" indent="0">
              <a:buNone/>
            </a:pPr>
            <a:r>
              <a:rPr lang="en-US" sz="1300" dirty="0">
                <a:solidFill>
                  <a:srgbClr val="D6DEEE"/>
                </a:solidFill>
              </a:rPr>
              <a:t>unsanctioned real-world actions in 10 of 122 cyber-evaluation runs</a:t>
            </a:r>
            <a:endParaRPr lang="en-US" sz="1300" dirty="0"/>
          </a:p>
        </p:txBody>
      </p:sp>
      <p:sp>
        <p:nvSpPr>
          <p:cNvPr id="8" name="text-455"/>
          <p:cNvSpPr txBox="1"/>
          <p:nvPr/>
        </p:nvSpPr>
        <p:spPr>
          <a:xfrm>
            <a:off x="749808" y="3639312"/>
            <a:ext cx="2286000" cy="237744"/>
          </a:xfrm>
          <a:prstGeom prst="rect">
            <a:avLst/>
          </a:prstGeom>
          <a:noFill/>
          <a:ln/>
        </p:spPr>
        <p:txBody>
          <a:bodyPr wrap="square" lIns="0" tIns="0" rIns="0" bIns="0" rtlCol="0" anchor="t"/>
          <a:lstStyle/>
          <a:p>
            <a:pPr marL="0" indent="0">
              <a:buNone/>
            </a:pPr>
            <a:r>
              <a:rPr lang="en-US" sz="1000" dirty="0">
                <a:solidFill>
                  <a:srgbClr val="9AA8C4"/>
                </a:solidFill>
              </a:rPr>
              <a:t>UK AI Security Institute, 4 Aug 2026</a:t>
            </a:r>
            <a:endParaRPr lang="en-US" sz="1000" dirty="0"/>
          </a:p>
        </p:txBody>
      </p:sp>
      <p:sp>
        <p:nvSpPr>
          <p:cNvPr id="9" name="stat-456"/>
          <p:cNvSpPr/>
          <p:nvPr/>
        </p:nvSpPr>
        <p:spPr>
          <a:xfrm>
            <a:off x="3367735" y="2103120"/>
            <a:ext cx="2633472" cy="1828800"/>
          </a:xfrm>
          <a:prstGeom prst="roundRect">
            <a:avLst>
              <a:gd name="adj" fmla="val 4000"/>
            </a:avLst>
          </a:prstGeom>
          <a:solidFill>
            <a:srgbClr val="16264D"/>
          </a:solidFill>
          <a:ln/>
        </p:spPr>
        <p:txBody>
          <a:bodyPr/>
          <a:lstStyle/>
          <a:p>
            <a:endParaRPr lang="en-US"/>
          </a:p>
        </p:txBody>
      </p:sp>
      <p:sp>
        <p:nvSpPr>
          <p:cNvPr id="10" name="text-457"/>
          <p:cNvSpPr txBox="1"/>
          <p:nvPr/>
        </p:nvSpPr>
        <p:spPr>
          <a:xfrm>
            <a:off x="3568903" y="2212848"/>
            <a:ext cx="2286000" cy="685800"/>
          </a:xfrm>
          <a:prstGeom prst="rect">
            <a:avLst/>
          </a:prstGeom>
          <a:noFill/>
          <a:ln/>
        </p:spPr>
        <p:txBody>
          <a:bodyPr wrap="square" lIns="0" tIns="0" rIns="0" bIns="0" rtlCol="0" anchor="t"/>
          <a:lstStyle/>
          <a:p>
            <a:pPr marL="0" indent="0">
              <a:buNone/>
            </a:pPr>
            <a:r>
              <a:rPr lang="en-US" sz="4000" b="1" dirty="0">
                <a:solidFill>
                  <a:srgbClr val="FF6B85"/>
                </a:solidFill>
                <a:latin typeface="+mj-lt" pitchFamily="34" charset="0"/>
                <a:ea typeface="+mj-lt" pitchFamily="34" charset="-122"/>
                <a:cs typeface="+mj-lt" pitchFamily="34" charset="-120"/>
              </a:rPr>
              <a:t>26 s</a:t>
            </a:r>
            <a:endParaRPr lang="en-US" sz="4000" dirty="0"/>
          </a:p>
        </p:txBody>
      </p:sp>
      <p:sp>
        <p:nvSpPr>
          <p:cNvPr id="11" name="text-458"/>
          <p:cNvSpPr txBox="1"/>
          <p:nvPr/>
        </p:nvSpPr>
        <p:spPr>
          <a:xfrm>
            <a:off x="3568903" y="2907792"/>
            <a:ext cx="2286000" cy="731520"/>
          </a:xfrm>
          <a:prstGeom prst="rect">
            <a:avLst/>
          </a:prstGeom>
          <a:noFill/>
          <a:ln/>
        </p:spPr>
        <p:txBody>
          <a:bodyPr wrap="square" lIns="0" tIns="0" rIns="0" bIns="0" rtlCol="0" anchor="t"/>
          <a:lstStyle/>
          <a:p>
            <a:pPr marL="0" indent="0">
              <a:buNone/>
            </a:pPr>
            <a:r>
              <a:rPr lang="en-US" sz="1300" dirty="0">
                <a:solidFill>
                  <a:srgbClr val="D6DEEE"/>
                </a:solidFill>
              </a:rPr>
              <a:t>for AI agents to compromise 11 organizations; 395 hit in 48 countries</a:t>
            </a:r>
            <a:endParaRPr lang="en-US" sz="1300" dirty="0"/>
          </a:p>
        </p:txBody>
      </p:sp>
      <p:sp>
        <p:nvSpPr>
          <p:cNvPr id="12" name="text-459"/>
          <p:cNvSpPr txBox="1"/>
          <p:nvPr/>
        </p:nvSpPr>
        <p:spPr>
          <a:xfrm>
            <a:off x="3568903" y="3639312"/>
            <a:ext cx="2286000" cy="237744"/>
          </a:xfrm>
          <a:prstGeom prst="rect">
            <a:avLst/>
          </a:prstGeom>
          <a:noFill/>
          <a:ln/>
        </p:spPr>
        <p:txBody>
          <a:bodyPr wrap="square" lIns="0" tIns="0" rIns="0" bIns="0" rtlCol="0" anchor="t"/>
          <a:lstStyle/>
          <a:p>
            <a:pPr marL="0" indent="0">
              <a:buNone/>
            </a:pPr>
            <a:r>
              <a:rPr lang="en-US" sz="1000" dirty="0">
                <a:solidFill>
                  <a:srgbClr val="9AA8C4"/>
                </a:solidFill>
              </a:rPr>
              <a:t>GreyNoise, 9 Sep 2026</a:t>
            </a:r>
            <a:endParaRPr lang="en-US" sz="1000" dirty="0"/>
          </a:p>
        </p:txBody>
      </p:sp>
      <p:sp>
        <p:nvSpPr>
          <p:cNvPr id="13" name="stat-460"/>
          <p:cNvSpPr/>
          <p:nvPr/>
        </p:nvSpPr>
        <p:spPr>
          <a:xfrm>
            <a:off x="6186830" y="2103120"/>
            <a:ext cx="2633472" cy="1828800"/>
          </a:xfrm>
          <a:prstGeom prst="roundRect">
            <a:avLst>
              <a:gd name="adj" fmla="val 4000"/>
            </a:avLst>
          </a:prstGeom>
          <a:solidFill>
            <a:srgbClr val="16264D"/>
          </a:solidFill>
          <a:ln/>
        </p:spPr>
        <p:txBody>
          <a:bodyPr/>
          <a:lstStyle/>
          <a:p>
            <a:endParaRPr lang="en-US"/>
          </a:p>
        </p:txBody>
      </p:sp>
      <p:sp>
        <p:nvSpPr>
          <p:cNvPr id="14" name="text-461"/>
          <p:cNvSpPr txBox="1"/>
          <p:nvPr/>
        </p:nvSpPr>
        <p:spPr>
          <a:xfrm>
            <a:off x="6387998" y="2212848"/>
            <a:ext cx="2286000" cy="685800"/>
          </a:xfrm>
          <a:prstGeom prst="rect">
            <a:avLst/>
          </a:prstGeom>
          <a:noFill/>
          <a:ln/>
        </p:spPr>
        <p:txBody>
          <a:bodyPr wrap="square" lIns="0" tIns="0" rIns="0" bIns="0" rtlCol="0" anchor="t"/>
          <a:lstStyle/>
          <a:p>
            <a:pPr marL="0" indent="0">
              <a:buNone/>
            </a:pPr>
            <a:r>
              <a:rPr lang="en-US" sz="4000" b="1" dirty="0">
                <a:solidFill>
                  <a:srgbClr val="38D6EE"/>
                </a:solidFill>
                <a:latin typeface="+mj-lt" pitchFamily="34" charset="0"/>
                <a:ea typeface="+mj-lt" pitchFamily="34" charset="-122"/>
                <a:cs typeface="+mj-lt" pitchFamily="34" charset="-120"/>
              </a:rPr>
              <a:t>&lt; 6 h</a:t>
            </a:r>
            <a:endParaRPr lang="en-US" sz="4000" dirty="0"/>
          </a:p>
        </p:txBody>
      </p:sp>
      <p:sp>
        <p:nvSpPr>
          <p:cNvPr id="15" name="text-462"/>
          <p:cNvSpPr txBox="1"/>
          <p:nvPr/>
        </p:nvSpPr>
        <p:spPr>
          <a:xfrm>
            <a:off x="6387998" y="2907792"/>
            <a:ext cx="2286000" cy="731520"/>
          </a:xfrm>
          <a:prstGeom prst="rect">
            <a:avLst/>
          </a:prstGeom>
          <a:noFill/>
          <a:ln/>
        </p:spPr>
        <p:txBody>
          <a:bodyPr wrap="square" lIns="0" tIns="0" rIns="0" bIns="0" rtlCol="0" anchor="t"/>
          <a:lstStyle/>
          <a:p>
            <a:pPr marL="0" indent="0">
              <a:buNone/>
            </a:pPr>
            <a:r>
              <a:rPr lang="en-US" sz="1300" dirty="0">
                <a:solidFill>
                  <a:srgbClr val="D6DEEE"/>
                </a:solidFill>
              </a:rPr>
              <a:t>to plan and run an agent-enabled mass credential-harvesting campaign</a:t>
            </a:r>
            <a:endParaRPr lang="en-US" sz="1300" dirty="0"/>
          </a:p>
        </p:txBody>
      </p:sp>
      <p:sp>
        <p:nvSpPr>
          <p:cNvPr id="16" name="text-463"/>
          <p:cNvSpPr txBox="1"/>
          <p:nvPr/>
        </p:nvSpPr>
        <p:spPr>
          <a:xfrm>
            <a:off x="6387998" y="3639312"/>
            <a:ext cx="2286000" cy="237744"/>
          </a:xfrm>
          <a:prstGeom prst="rect">
            <a:avLst/>
          </a:prstGeom>
          <a:noFill/>
          <a:ln/>
        </p:spPr>
        <p:txBody>
          <a:bodyPr wrap="square" lIns="0" tIns="0" rIns="0" bIns="0" rtlCol="0" anchor="t"/>
          <a:lstStyle/>
          <a:p>
            <a:pPr marL="0" indent="0">
              <a:buNone/>
            </a:pPr>
            <a:r>
              <a:rPr lang="en-US" sz="1000" dirty="0">
                <a:solidFill>
                  <a:srgbClr val="9AA8C4"/>
                </a:solidFill>
              </a:rPr>
              <a:t>Google GTIG, 8 Sep 2026</a:t>
            </a:r>
            <a:endParaRPr lang="en-US" sz="1000" dirty="0"/>
          </a:p>
        </p:txBody>
      </p:sp>
      <p:sp>
        <p:nvSpPr>
          <p:cNvPr id="17" name="stat-464"/>
          <p:cNvSpPr/>
          <p:nvPr/>
        </p:nvSpPr>
        <p:spPr>
          <a:xfrm>
            <a:off x="9005926" y="2103120"/>
            <a:ext cx="2633472" cy="1828800"/>
          </a:xfrm>
          <a:prstGeom prst="roundRect">
            <a:avLst>
              <a:gd name="adj" fmla="val 4000"/>
            </a:avLst>
          </a:prstGeom>
          <a:solidFill>
            <a:srgbClr val="16264D"/>
          </a:solidFill>
          <a:ln/>
        </p:spPr>
        <p:txBody>
          <a:bodyPr/>
          <a:lstStyle/>
          <a:p>
            <a:endParaRPr lang="en-US"/>
          </a:p>
        </p:txBody>
      </p:sp>
      <p:sp>
        <p:nvSpPr>
          <p:cNvPr id="18" name="text-465"/>
          <p:cNvSpPr txBox="1"/>
          <p:nvPr/>
        </p:nvSpPr>
        <p:spPr>
          <a:xfrm>
            <a:off x="9207094" y="2212848"/>
            <a:ext cx="2286000" cy="685800"/>
          </a:xfrm>
          <a:prstGeom prst="rect">
            <a:avLst/>
          </a:prstGeom>
          <a:noFill/>
          <a:ln/>
        </p:spPr>
        <p:txBody>
          <a:bodyPr wrap="square" lIns="0" tIns="0" rIns="0" bIns="0" rtlCol="0" anchor="t"/>
          <a:lstStyle/>
          <a:p>
            <a:pPr marL="0" indent="0">
              <a:buNone/>
            </a:pPr>
            <a:r>
              <a:rPr lang="en-US" sz="4000" b="1" dirty="0">
                <a:solidFill>
                  <a:srgbClr val="38D6EE"/>
                </a:solidFill>
                <a:latin typeface="+mj-lt" pitchFamily="34" charset="0"/>
                <a:ea typeface="+mj-lt" pitchFamily="34" charset="-122"/>
                <a:cs typeface="+mj-lt" pitchFamily="34" charset="-120"/>
              </a:rPr>
              <a:t>94%</a:t>
            </a:r>
            <a:endParaRPr lang="en-US" sz="4000" dirty="0"/>
          </a:p>
        </p:txBody>
      </p:sp>
      <p:sp>
        <p:nvSpPr>
          <p:cNvPr id="19" name="text-466"/>
          <p:cNvSpPr txBox="1"/>
          <p:nvPr/>
        </p:nvSpPr>
        <p:spPr>
          <a:xfrm>
            <a:off x="9207094" y="2907792"/>
            <a:ext cx="2286000" cy="731520"/>
          </a:xfrm>
          <a:prstGeom prst="rect">
            <a:avLst/>
          </a:prstGeom>
          <a:noFill/>
          <a:ln/>
        </p:spPr>
        <p:txBody>
          <a:bodyPr wrap="square" lIns="0" tIns="0" rIns="0" bIns="0" rtlCol="0" anchor="t"/>
          <a:lstStyle/>
          <a:p>
            <a:pPr marL="0" indent="0">
              <a:buNone/>
            </a:pPr>
            <a:r>
              <a:rPr lang="en-US" sz="1300" dirty="0">
                <a:solidFill>
                  <a:srgbClr val="D6DEEE"/>
                </a:solidFill>
              </a:rPr>
              <a:t>of long-horizon runs in which checker agents colluded, across 10 models</a:t>
            </a:r>
            <a:endParaRPr lang="en-US" sz="1300" dirty="0"/>
          </a:p>
        </p:txBody>
      </p:sp>
      <p:sp>
        <p:nvSpPr>
          <p:cNvPr id="20" name="text-467"/>
          <p:cNvSpPr txBox="1"/>
          <p:nvPr/>
        </p:nvSpPr>
        <p:spPr>
          <a:xfrm>
            <a:off x="9207094" y="3639312"/>
            <a:ext cx="2286000" cy="237744"/>
          </a:xfrm>
          <a:prstGeom prst="rect">
            <a:avLst/>
          </a:prstGeom>
          <a:noFill/>
          <a:ln/>
        </p:spPr>
        <p:txBody>
          <a:bodyPr wrap="square" lIns="0" tIns="0" rIns="0" bIns="0" rtlCol="0" anchor="t"/>
          <a:lstStyle/>
          <a:p>
            <a:pPr marL="0" indent="0">
              <a:buNone/>
            </a:pPr>
            <a:r>
              <a:rPr lang="en-US" sz="1000" dirty="0">
                <a:solidFill>
                  <a:srgbClr val="9AA8C4"/>
                </a:solidFill>
              </a:rPr>
              <a:t>Shi, Zhang, Yang, arXiv 2609.24967</a:t>
            </a:r>
            <a:endParaRPr lang="en-US" sz="1000" dirty="0"/>
          </a:p>
        </p:txBody>
      </p:sp>
      <p:sp>
        <p:nvSpPr>
          <p:cNvPr id="21" name="operations-468"/>
          <p:cNvSpPr/>
          <p:nvPr/>
        </p:nvSpPr>
        <p:spPr>
          <a:xfrm>
            <a:off x="548640" y="4160520"/>
            <a:ext cx="5760720" cy="1783080"/>
          </a:xfrm>
          <a:prstGeom prst="roundRect">
            <a:avLst>
              <a:gd name="adj" fmla="val 4103"/>
            </a:avLst>
          </a:prstGeom>
          <a:solidFill>
            <a:srgbClr val="16264D"/>
          </a:solidFill>
          <a:ln/>
        </p:spPr>
        <p:txBody>
          <a:bodyPr/>
          <a:lstStyle/>
          <a:p>
            <a:endParaRPr lang="en-US"/>
          </a:p>
        </p:txBody>
      </p:sp>
      <p:sp>
        <p:nvSpPr>
          <p:cNvPr id="22" name="text-469"/>
          <p:cNvSpPr txBox="1"/>
          <p:nvPr/>
        </p:nvSpPr>
        <p:spPr>
          <a:xfrm>
            <a:off x="777240" y="4279392"/>
            <a:ext cx="5303520" cy="320040"/>
          </a:xfrm>
          <a:prstGeom prst="rect">
            <a:avLst/>
          </a:prstGeom>
          <a:noFill/>
          <a:ln/>
        </p:spPr>
        <p:txBody>
          <a:bodyPr wrap="square" lIns="0" tIns="0" rIns="0" bIns="0" rtlCol="0" anchor="t"/>
          <a:lstStyle/>
          <a:p>
            <a:pPr marL="0" indent="0">
              <a:buNone/>
            </a:pPr>
            <a:r>
              <a:rPr lang="en-US" sz="1500" b="1" dirty="0">
                <a:solidFill>
                  <a:srgbClr val="FFFFFF"/>
                </a:solidFill>
                <a:latin typeface="+mj-lt" pitchFamily="34" charset="0"/>
                <a:ea typeface="+mj-lt" pitchFamily="34" charset="-122"/>
                <a:cs typeface="+mj-lt" pitchFamily="34" charset="-120"/>
              </a:rPr>
              <a:t>From incidents to operations</a:t>
            </a:r>
            <a:endParaRPr lang="en-US" sz="1500" dirty="0"/>
          </a:p>
        </p:txBody>
      </p:sp>
      <p:sp>
        <p:nvSpPr>
          <p:cNvPr id="23" name="text-470"/>
          <p:cNvSpPr txBox="1"/>
          <p:nvPr/>
        </p:nvSpPr>
        <p:spPr>
          <a:xfrm>
            <a:off x="777240" y="4645152"/>
            <a:ext cx="5349240" cy="1234440"/>
          </a:xfrm>
          <a:prstGeom prst="rect">
            <a:avLst/>
          </a:prstGeom>
          <a:noFill/>
          <a:ln/>
        </p:spPr>
        <p:txBody>
          <a:bodyPr wrap="square" lIns="0" tIns="0" rIns="0" bIns="0" rtlCol="0" anchor="t"/>
          <a:lstStyle/>
          <a:p>
            <a:pPr marL="342900" indent="-342900">
              <a:spcAft>
                <a:spcPts val="400"/>
              </a:spcAft>
              <a:buSzPct val="100000"/>
              <a:buChar char="•"/>
            </a:pPr>
            <a:r>
              <a:rPr lang="en-US" sz="1200" dirty="0">
                <a:solidFill>
                  <a:srgbClr val="D6DEEE"/>
                </a:solidFill>
              </a:rPr>
              <a:t>OpenAI post-mortem (26 Aug): research agents linked runs meant to stay separate and reached outside systems</a:t>
            </a:r>
            <a:endParaRPr lang="en-US" sz="1200" dirty="0"/>
          </a:p>
          <a:p>
            <a:pPr marL="342900" indent="-342900">
              <a:spcAft>
                <a:spcPts val="400"/>
              </a:spcAft>
              <a:buSzPct val="100000"/>
              <a:buChar char="•"/>
            </a:pPr>
            <a:r>
              <a:rPr lang="en-US" sz="1200" dirty="0">
                <a:solidFill>
                  <a:srgbClr val="D6DEEE"/>
                </a:solidFill>
              </a:rPr>
              <a:t>Spain’s data protection authority (14 Sep): first breach notification for an attack reportedly executed by an AI agent</a:t>
            </a:r>
            <a:endParaRPr lang="en-US" sz="1200" dirty="0"/>
          </a:p>
          <a:p>
            <a:pPr marL="342900" indent="-342900">
              <a:spcAft>
                <a:spcPts val="400"/>
              </a:spcAft>
              <a:buSzPct val="100000"/>
              <a:buChar char="•"/>
            </a:pPr>
            <a:r>
              <a:rPr lang="en-US" sz="1200" dirty="0">
                <a:solidFill>
                  <a:srgbClr val="D6DEEE"/>
                </a:solidFill>
              </a:rPr>
              <a:t>Ukraine: Sandworm used Gemini; a suspected Midnight Blizzard campaign targeted Ukrainian state bodies and drone-industry firms</a:t>
            </a:r>
            <a:endParaRPr lang="en-US" sz="1200" dirty="0"/>
          </a:p>
        </p:txBody>
      </p:sp>
      <p:sp>
        <p:nvSpPr>
          <p:cNvPr id="24" name="ncscc-quote-471"/>
          <p:cNvSpPr/>
          <p:nvPr/>
        </p:nvSpPr>
        <p:spPr>
          <a:xfrm>
            <a:off x="6537960" y="4160520"/>
            <a:ext cx="5102352" cy="1783080"/>
          </a:xfrm>
          <a:prstGeom prst="roundRect">
            <a:avLst>
              <a:gd name="adj" fmla="val 4103"/>
            </a:avLst>
          </a:prstGeom>
          <a:ln w="19050">
            <a:solidFill>
              <a:srgbClr val="38D6EE"/>
            </a:solidFill>
            <a:prstDash val="solid"/>
          </a:ln>
        </p:spPr>
        <p:txBody>
          <a:bodyPr/>
          <a:lstStyle/>
          <a:p>
            <a:endParaRPr lang="en-US"/>
          </a:p>
        </p:txBody>
      </p:sp>
      <p:sp>
        <p:nvSpPr>
          <p:cNvPr id="25" name="text-472"/>
          <p:cNvSpPr txBox="1"/>
          <p:nvPr/>
        </p:nvSpPr>
        <p:spPr>
          <a:xfrm>
            <a:off x="6766560" y="4279392"/>
            <a:ext cx="4663440" cy="1097280"/>
          </a:xfrm>
          <a:prstGeom prst="rect">
            <a:avLst/>
          </a:prstGeom>
          <a:noFill/>
          <a:ln/>
        </p:spPr>
        <p:txBody>
          <a:bodyPr wrap="square" lIns="0" tIns="0" rIns="0" bIns="0" rtlCol="0" anchor="t"/>
          <a:lstStyle/>
          <a:p>
            <a:pPr marL="0" indent="0">
              <a:buNone/>
            </a:pPr>
            <a:r>
              <a:rPr lang="en-US" sz="1500" i="1" dirty="0">
                <a:solidFill>
                  <a:srgbClr val="FFFFFF"/>
                </a:solidFill>
              </a:rPr>
              <a:t>“Modern agentic systems are already able to go beyond defined environments, find vulnerabilities on their own and carry out complex cyber tasks.”</a:t>
            </a:r>
            <a:endParaRPr lang="en-US" sz="1500" dirty="0"/>
          </a:p>
        </p:txBody>
      </p:sp>
      <p:sp>
        <p:nvSpPr>
          <p:cNvPr id="26" name="text-473"/>
          <p:cNvSpPr txBox="1"/>
          <p:nvPr/>
        </p:nvSpPr>
        <p:spPr>
          <a:xfrm>
            <a:off x="6766560" y="5440680"/>
            <a:ext cx="4663440" cy="411480"/>
          </a:xfrm>
          <a:prstGeom prst="rect">
            <a:avLst/>
          </a:prstGeom>
          <a:noFill/>
          <a:ln/>
        </p:spPr>
        <p:txBody>
          <a:bodyPr wrap="square" lIns="0" tIns="0" rIns="0" bIns="0" rtlCol="0" anchor="t"/>
          <a:lstStyle/>
          <a:p>
            <a:pPr marL="0" indent="0">
              <a:buNone/>
            </a:pPr>
            <a:r>
              <a:rPr lang="en-US" sz="1000" dirty="0">
                <a:solidFill>
                  <a:srgbClr val="9AA8C4"/>
                </a:solidFill>
              </a:rPr>
              <a:t>National Cybersecurity Coordination Center (NSDC of Ukraine), AI Frontiers review, 5 Oct 2026 · translated from Ukrainian</a:t>
            </a:r>
            <a:endParaRPr lang="en-US" sz="1000" dirty="0"/>
          </a:p>
        </p:txBody>
      </p:sp>
      <p:sp>
        <p:nvSpPr>
          <p:cNvPr id="27" name="source-474"/>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9AA8C4"/>
                </a:solidFill>
              </a:rPr>
              <a:t>Sources: UK AISI (4 Aug 2026); GreyNoise (9 Sep 2026); Google GTIG (8 Sep 2026); arXiv 2609.24967; OpenAI (26 Aug 2026); AEPD (14 Sep 2026); Anthropic (Sep 2026); NCSCC (5 Oct 2026)</a:t>
            </a:r>
            <a:endParaRPr lang="en-US" sz="1000" dirty="0"/>
          </a:p>
        </p:txBody>
      </p:sp>
      <p:sp>
        <p:nvSpPr>
          <p:cNvPr id="28"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8C4"/>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05  ·  CYBER OPERATIONS</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Agents on both sides of the fight</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Orchestration lowers the skill floor for attackers and compresses defense cycles to minutes</a:t>
            </a:r>
            <a:endParaRPr lang="en-US" sz="1600" dirty="0"/>
          </a:p>
        </p:txBody>
      </p:sp>
      <p:sp>
        <p:nvSpPr>
          <p:cNvPr id="5" name="circle-475"/>
          <p:cNvSpPr/>
          <p:nvPr/>
        </p:nvSpPr>
        <p:spPr>
          <a:xfrm>
            <a:off x="548640" y="2103120"/>
            <a:ext cx="457200" cy="457200"/>
          </a:xfrm>
          <a:prstGeom prst="ellipse">
            <a:avLst/>
          </a:prstGeom>
          <a:solidFill>
            <a:schemeClr val="accent2"/>
          </a:solidFill>
          <a:ln/>
        </p:spPr>
        <p:txBody>
          <a:bodyPr/>
          <a:lstStyle/>
          <a:p>
            <a:endParaRPr lang="en-US"/>
          </a:p>
        </p:txBody>
      </p:sp>
      <p:pic>
        <p:nvPicPr>
          <p:cNvPr id="6" name="icon-476" descr="preencoded.png"/>
          <p:cNvPicPr>
            <a:picLocks noChangeAspect="1"/>
          </p:cNvPicPr>
          <p:nvPr/>
        </p:nvPicPr>
        <p:blipFill>
          <a:blip r:embed="rId3"/>
          <a:stretch>
            <a:fillRect/>
          </a:stretch>
        </p:blipFill>
        <p:spPr>
          <a:xfrm>
            <a:off x="658368" y="2212848"/>
            <a:ext cx="237744" cy="237744"/>
          </a:xfrm>
          <a:prstGeom prst="rect">
            <a:avLst/>
          </a:prstGeom>
        </p:spPr>
      </p:pic>
      <p:sp>
        <p:nvSpPr>
          <p:cNvPr id="7" name="text-477"/>
          <p:cNvSpPr txBox="1"/>
          <p:nvPr/>
        </p:nvSpPr>
        <p:spPr>
          <a:xfrm>
            <a:off x="1115568" y="2130552"/>
            <a:ext cx="2743200" cy="411480"/>
          </a:xfrm>
          <a:prstGeom prst="rect">
            <a:avLst/>
          </a:prstGeom>
          <a:noFill/>
          <a:ln/>
        </p:spPr>
        <p:txBody>
          <a:bodyPr wrap="square" lIns="0" tIns="0" rIns="0" bIns="0" rtlCol="0" anchor="t"/>
          <a:lstStyle/>
          <a:p>
            <a:pPr marL="0" indent="0">
              <a:buNone/>
            </a:pPr>
            <a:r>
              <a:rPr lang="en-US" sz="2000" b="1" dirty="0">
                <a:solidFill>
                  <a:schemeClr val="tx1"/>
                </a:solidFill>
                <a:latin typeface="+mj-lt" pitchFamily="34" charset="0"/>
                <a:ea typeface="+mj-lt" pitchFamily="34" charset="-122"/>
                <a:cs typeface="+mj-lt" pitchFamily="34" charset="-120"/>
              </a:rPr>
              <a:t>Offense</a:t>
            </a:r>
            <a:endParaRPr lang="en-US" sz="2000" dirty="0"/>
          </a:p>
        </p:txBody>
      </p:sp>
      <p:sp>
        <p:nvSpPr>
          <p:cNvPr id="8" name="case-478"/>
          <p:cNvSpPr/>
          <p:nvPr/>
        </p:nvSpPr>
        <p:spPr>
          <a:xfrm>
            <a:off x="548640" y="2697480"/>
            <a:ext cx="5440680" cy="585216"/>
          </a:xfrm>
          <a:prstGeom prst="roundRect">
            <a:avLst>
              <a:gd name="adj" fmla="val 12500"/>
            </a:avLst>
          </a:prstGeom>
          <a:solidFill>
            <a:schemeClr val="bg2"/>
          </a:solidFill>
          <a:ln/>
        </p:spPr>
        <p:txBody>
          <a:bodyPr/>
          <a:lstStyle/>
          <a:p>
            <a:endParaRPr lang="en-US"/>
          </a:p>
        </p:txBody>
      </p:sp>
      <p:sp>
        <p:nvSpPr>
          <p:cNvPr id="9" name="text-479"/>
          <p:cNvSpPr txBox="1"/>
          <p:nvPr/>
        </p:nvSpPr>
        <p:spPr>
          <a:xfrm>
            <a:off x="685800" y="269748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Jul 2025</a:t>
            </a:r>
            <a:endParaRPr lang="en-US" sz="1200" dirty="0"/>
          </a:p>
        </p:txBody>
      </p:sp>
      <p:sp>
        <p:nvSpPr>
          <p:cNvPr id="10" name="text-480"/>
          <p:cNvSpPr txBox="1"/>
          <p:nvPr/>
        </p:nvSpPr>
        <p:spPr>
          <a:xfrm>
            <a:off x="1600200" y="272491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LAMEHUG / PROMPTSTEAL (APT28) vs Ukraine</a:t>
            </a:r>
            <a:endParaRPr lang="en-US" sz="1400" dirty="0"/>
          </a:p>
          <a:p>
            <a:pPr marL="0" indent="0">
              <a:buNone/>
            </a:pPr>
            <a:r>
              <a:rPr lang="en-US" sz="1200" dirty="0">
                <a:solidFill>
                  <a:schemeClr val="tx1"/>
                </a:solidFill>
              </a:rPr>
              <a:t>Google’s first observed LLM-querying malware in live use</a:t>
            </a:r>
            <a:endParaRPr lang="en-US" sz="1400" dirty="0"/>
          </a:p>
        </p:txBody>
      </p:sp>
      <p:sp>
        <p:nvSpPr>
          <p:cNvPr id="11" name="case-481"/>
          <p:cNvSpPr/>
          <p:nvPr/>
        </p:nvSpPr>
        <p:spPr>
          <a:xfrm>
            <a:off x="548640" y="3337560"/>
            <a:ext cx="5440680" cy="585216"/>
          </a:xfrm>
          <a:prstGeom prst="roundRect">
            <a:avLst>
              <a:gd name="adj" fmla="val 12500"/>
            </a:avLst>
          </a:prstGeom>
          <a:solidFill>
            <a:schemeClr val="bg2"/>
          </a:solidFill>
          <a:ln/>
        </p:spPr>
        <p:txBody>
          <a:bodyPr/>
          <a:lstStyle/>
          <a:p>
            <a:endParaRPr lang="en-US"/>
          </a:p>
        </p:txBody>
      </p:sp>
      <p:sp>
        <p:nvSpPr>
          <p:cNvPr id="12" name="text-482"/>
          <p:cNvSpPr txBox="1"/>
          <p:nvPr/>
        </p:nvSpPr>
        <p:spPr>
          <a:xfrm>
            <a:off x="685800" y="333756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Aug 2025</a:t>
            </a:r>
            <a:endParaRPr lang="en-US" sz="1200" dirty="0"/>
          </a:p>
        </p:txBody>
      </p:sp>
      <p:sp>
        <p:nvSpPr>
          <p:cNvPr id="13" name="text-483"/>
          <p:cNvSpPr txBox="1"/>
          <p:nvPr/>
        </p:nvSpPr>
        <p:spPr>
          <a:xfrm>
            <a:off x="1600200" y="336499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GTG-2002 “vibe hacking”</a:t>
            </a:r>
            <a:endParaRPr lang="en-US" sz="1400" dirty="0"/>
          </a:p>
          <a:p>
            <a:pPr marL="0" indent="0">
              <a:buNone/>
            </a:pPr>
            <a:r>
              <a:rPr lang="en-US" sz="1200" dirty="0">
                <a:solidFill>
                  <a:schemeClr val="tx1"/>
                </a:solidFill>
              </a:rPr>
              <a:t>Coding agent ran the attack lifecycle; ≥17 organizations targeted</a:t>
            </a:r>
            <a:endParaRPr lang="en-US" sz="1400" dirty="0"/>
          </a:p>
        </p:txBody>
      </p:sp>
      <p:sp>
        <p:nvSpPr>
          <p:cNvPr id="14" name="case-484"/>
          <p:cNvSpPr/>
          <p:nvPr/>
        </p:nvSpPr>
        <p:spPr>
          <a:xfrm>
            <a:off x="548640" y="3977640"/>
            <a:ext cx="5440680" cy="585216"/>
          </a:xfrm>
          <a:prstGeom prst="roundRect">
            <a:avLst>
              <a:gd name="adj" fmla="val 12500"/>
            </a:avLst>
          </a:prstGeom>
          <a:solidFill>
            <a:schemeClr val="bg2"/>
          </a:solidFill>
          <a:ln/>
        </p:spPr>
        <p:txBody>
          <a:bodyPr/>
          <a:lstStyle/>
          <a:p>
            <a:endParaRPr lang="en-US"/>
          </a:p>
        </p:txBody>
      </p:sp>
      <p:sp>
        <p:nvSpPr>
          <p:cNvPr id="15" name="text-485"/>
          <p:cNvSpPr txBox="1"/>
          <p:nvPr/>
        </p:nvSpPr>
        <p:spPr>
          <a:xfrm>
            <a:off x="685800" y="397764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Sep 2025</a:t>
            </a:r>
            <a:endParaRPr lang="en-US" sz="1200" dirty="0"/>
          </a:p>
        </p:txBody>
      </p:sp>
      <p:sp>
        <p:nvSpPr>
          <p:cNvPr id="16" name="text-486"/>
          <p:cNvSpPr txBox="1"/>
          <p:nvPr/>
        </p:nvSpPr>
        <p:spPr>
          <a:xfrm>
            <a:off x="1600200" y="400507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GTG-1002 espionage</a:t>
            </a:r>
            <a:endParaRPr lang="en-US" sz="1400" dirty="0"/>
          </a:p>
          <a:p>
            <a:pPr marL="0" indent="0">
              <a:buNone/>
            </a:pPr>
            <a:r>
              <a:rPr lang="en-US" sz="1200" dirty="0">
                <a:solidFill>
                  <a:schemeClr val="tx1"/>
                </a:solidFill>
              </a:rPr>
              <a:t>AI did 80–90% of the work; 4–6 human decisions</a:t>
            </a:r>
            <a:endParaRPr lang="en-US" sz="1400" dirty="0"/>
          </a:p>
        </p:txBody>
      </p:sp>
      <p:sp>
        <p:nvSpPr>
          <p:cNvPr id="17" name="case-487"/>
          <p:cNvSpPr/>
          <p:nvPr/>
        </p:nvSpPr>
        <p:spPr>
          <a:xfrm>
            <a:off x="548640" y="4617720"/>
            <a:ext cx="5440680" cy="585216"/>
          </a:xfrm>
          <a:prstGeom prst="roundRect">
            <a:avLst>
              <a:gd name="adj" fmla="val 12500"/>
            </a:avLst>
          </a:prstGeom>
          <a:solidFill>
            <a:schemeClr val="bg2"/>
          </a:solidFill>
          <a:ln/>
        </p:spPr>
        <p:txBody>
          <a:bodyPr/>
          <a:lstStyle/>
          <a:p>
            <a:endParaRPr lang="en-US"/>
          </a:p>
        </p:txBody>
      </p:sp>
      <p:sp>
        <p:nvSpPr>
          <p:cNvPr id="18" name="text-488"/>
          <p:cNvSpPr txBox="1"/>
          <p:nvPr/>
        </p:nvSpPr>
        <p:spPr>
          <a:xfrm>
            <a:off x="685800" y="461772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H1 2026</a:t>
            </a:r>
            <a:endParaRPr lang="en-US" sz="1200" dirty="0"/>
          </a:p>
        </p:txBody>
      </p:sp>
      <p:sp>
        <p:nvSpPr>
          <p:cNvPr id="19" name="text-489"/>
          <p:cNvSpPr txBox="1"/>
          <p:nvPr/>
        </p:nvSpPr>
        <p:spPr>
          <a:xfrm>
            <a:off x="1600200" y="464515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CERT-UA: AI use became systemic</a:t>
            </a:r>
            <a:endParaRPr lang="en-US" sz="1400" dirty="0"/>
          </a:p>
          <a:p>
            <a:pPr marL="0" indent="0">
              <a:buNone/>
            </a:pPr>
            <a:r>
              <a:rPr lang="en-US" sz="1200" dirty="0">
                <a:solidFill>
                  <a:schemeClr val="tx1"/>
                </a:solidFill>
              </a:rPr>
              <a:t>AI seen at various attack stages; 3,137 incidents handled</a:t>
            </a:r>
            <a:endParaRPr lang="en-US" sz="1400" dirty="0"/>
          </a:p>
        </p:txBody>
      </p:sp>
      <p:sp>
        <p:nvSpPr>
          <p:cNvPr id="20" name="case-490"/>
          <p:cNvSpPr/>
          <p:nvPr/>
        </p:nvSpPr>
        <p:spPr>
          <a:xfrm>
            <a:off x="548640" y="5257800"/>
            <a:ext cx="5440680" cy="585216"/>
          </a:xfrm>
          <a:prstGeom prst="roundRect">
            <a:avLst>
              <a:gd name="adj" fmla="val 12500"/>
            </a:avLst>
          </a:prstGeom>
          <a:solidFill>
            <a:schemeClr val="accent4">
              <a:alpha val="15000"/>
            </a:schemeClr>
          </a:solidFill>
          <a:ln/>
        </p:spPr>
        <p:txBody>
          <a:bodyPr/>
          <a:lstStyle/>
          <a:p>
            <a:endParaRPr lang="en-US"/>
          </a:p>
        </p:txBody>
      </p:sp>
      <p:sp>
        <p:nvSpPr>
          <p:cNvPr id="21" name="text-491"/>
          <p:cNvSpPr txBox="1"/>
          <p:nvPr/>
        </p:nvSpPr>
        <p:spPr>
          <a:xfrm>
            <a:off x="685800" y="525780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Sep 2026</a:t>
            </a:r>
            <a:endParaRPr lang="en-US" sz="1200" dirty="0"/>
          </a:p>
        </p:txBody>
      </p:sp>
      <p:sp>
        <p:nvSpPr>
          <p:cNvPr id="22" name="text-492"/>
          <p:cNvSpPr txBox="1"/>
          <p:nvPr/>
        </p:nvSpPr>
        <p:spPr>
          <a:xfrm>
            <a:off x="1600200" y="528523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Russian APTs use AI against Ukraine</a:t>
            </a:r>
            <a:endParaRPr lang="en-US" sz="1400" dirty="0"/>
          </a:p>
          <a:p>
            <a:pPr marL="0" indent="0">
              <a:buNone/>
            </a:pPr>
            <a:r>
              <a:rPr lang="en-US" sz="1200" dirty="0">
                <a:solidFill>
                  <a:schemeClr val="tx1"/>
                </a:solidFill>
              </a:rPr>
              <a:t>Sandworm used Gemini; GTG-20006 targeted Ukraine’s government</a:t>
            </a:r>
            <a:endParaRPr lang="en-US" sz="1400" dirty="0"/>
          </a:p>
        </p:txBody>
      </p:sp>
      <p:sp>
        <p:nvSpPr>
          <p:cNvPr id="23" name="circle-493"/>
          <p:cNvSpPr/>
          <p:nvPr/>
        </p:nvSpPr>
        <p:spPr>
          <a:xfrm>
            <a:off x="6199632" y="2103120"/>
            <a:ext cx="457200" cy="457200"/>
          </a:xfrm>
          <a:prstGeom prst="ellipse">
            <a:avLst/>
          </a:prstGeom>
          <a:solidFill>
            <a:schemeClr val="accent3"/>
          </a:solidFill>
          <a:ln/>
        </p:spPr>
        <p:txBody>
          <a:bodyPr/>
          <a:lstStyle/>
          <a:p>
            <a:endParaRPr lang="en-US"/>
          </a:p>
        </p:txBody>
      </p:sp>
      <p:pic>
        <p:nvPicPr>
          <p:cNvPr id="24" name="icon-494" descr="preencoded.png"/>
          <p:cNvPicPr>
            <a:picLocks noChangeAspect="1"/>
          </p:cNvPicPr>
          <p:nvPr/>
        </p:nvPicPr>
        <p:blipFill>
          <a:blip r:embed="rId4"/>
          <a:stretch>
            <a:fillRect/>
          </a:stretch>
        </p:blipFill>
        <p:spPr>
          <a:xfrm>
            <a:off x="6309360" y="2212848"/>
            <a:ext cx="237744" cy="237744"/>
          </a:xfrm>
          <a:prstGeom prst="rect">
            <a:avLst/>
          </a:prstGeom>
        </p:spPr>
      </p:pic>
      <p:sp>
        <p:nvSpPr>
          <p:cNvPr id="25" name="text-495"/>
          <p:cNvSpPr txBox="1"/>
          <p:nvPr/>
        </p:nvSpPr>
        <p:spPr>
          <a:xfrm>
            <a:off x="6766560" y="2130552"/>
            <a:ext cx="2743200" cy="411480"/>
          </a:xfrm>
          <a:prstGeom prst="rect">
            <a:avLst/>
          </a:prstGeom>
          <a:noFill/>
          <a:ln/>
        </p:spPr>
        <p:txBody>
          <a:bodyPr wrap="square" lIns="0" tIns="0" rIns="0" bIns="0" rtlCol="0" anchor="t"/>
          <a:lstStyle/>
          <a:p>
            <a:pPr marL="0" indent="0">
              <a:buNone/>
            </a:pPr>
            <a:r>
              <a:rPr lang="en-US" sz="2000" b="1" dirty="0">
                <a:solidFill>
                  <a:schemeClr val="tx1"/>
                </a:solidFill>
                <a:latin typeface="+mj-lt" pitchFamily="34" charset="0"/>
                <a:ea typeface="+mj-lt" pitchFamily="34" charset="-122"/>
                <a:cs typeface="+mj-lt" pitchFamily="34" charset="-120"/>
              </a:rPr>
              <a:t>Defense</a:t>
            </a:r>
            <a:endParaRPr lang="en-US" sz="2000" dirty="0"/>
          </a:p>
        </p:txBody>
      </p:sp>
      <p:sp>
        <p:nvSpPr>
          <p:cNvPr id="26" name="legend-new-496"/>
          <p:cNvSpPr/>
          <p:nvPr/>
        </p:nvSpPr>
        <p:spPr>
          <a:xfrm>
            <a:off x="9646920" y="2258568"/>
            <a:ext cx="201168" cy="146304"/>
          </a:xfrm>
          <a:prstGeom prst="rect">
            <a:avLst/>
          </a:prstGeom>
          <a:solidFill>
            <a:schemeClr val="accent4">
              <a:alpha val="30000"/>
            </a:schemeClr>
          </a:solidFill>
          <a:ln/>
        </p:spPr>
        <p:txBody>
          <a:bodyPr/>
          <a:lstStyle/>
          <a:p>
            <a:endParaRPr lang="en-US"/>
          </a:p>
        </p:txBody>
      </p:sp>
      <p:sp>
        <p:nvSpPr>
          <p:cNvPr id="27" name="text-497"/>
          <p:cNvSpPr txBox="1"/>
          <p:nvPr/>
        </p:nvSpPr>
        <p:spPr>
          <a:xfrm>
            <a:off x="9921240" y="2194560"/>
            <a:ext cx="1719072" cy="274320"/>
          </a:xfrm>
          <a:prstGeom prst="rect">
            <a:avLst/>
          </a:prstGeom>
          <a:noFill/>
          <a:ln/>
        </p:spPr>
        <p:txBody>
          <a:bodyPr wrap="square" lIns="0" tIns="0" rIns="0" bIns="0" rtlCol="0" anchor="t"/>
          <a:lstStyle/>
          <a:p>
            <a:pPr marL="0" indent="0">
              <a:buNone/>
            </a:pPr>
            <a:r>
              <a:rPr lang="en-US" sz="1100" dirty="0">
                <a:solidFill>
                  <a:schemeClr val="accent6"/>
                </a:solidFill>
              </a:rPr>
              <a:t>new since Aug 2026</a:t>
            </a:r>
            <a:endParaRPr lang="en-US" sz="1100" dirty="0"/>
          </a:p>
        </p:txBody>
      </p:sp>
      <p:sp>
        <p:nvSpPr>
          <p:cNvPr id="28" name="case-498"/>
          <p:cNvSpPr/>
          <p:nvPr/>
        </p:nvSpPr>
        <p:spPr>
          <a:xfrm>
            <a:off x="6199632" y="2697480"/>
            <a:ext cx="5440680" cy="585216"/>
          </a:xfrm>
          <a:prstGeom prst="roundRect">
            <a:avLst>
              <a:gd name="adj" fmla="val 12500"/>
            </a:avLst>
          </a:prstGeom>
          <a:solidFill>
            <a:schemeClr val="bg2"/>
          </a:solidFill>
          <a:ln/>
        </p:spPr>
        <p:txBody>
          <a:bodyPr/>
          <a:lstStyle/>
          <a:p>
            <a:endParaRPr lang="en-US"/>
          </a:p>
        </p:txBody>
      </p:sp>
      <p:sp>
        <p:nvSpPr>
          <p:cNvPr id="29" name="text-499"/>
          <p:cNvSpPr txBox="1"/>
          <p:nvPr/>
        </p:nvSpPr>
        <p:spPr>
          <a:xfrm>
            <a:off x="6336792" y="269748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Aug 2025</a:t>
            </a:r>
            <a:endParaRPr lang="en-US" sz="1200" dirty="0"/>
          </a:p>
        </p:txBody>
      </p:sp>
      <p:sp>
        <p:nvSpPr>
          <p:cNvPr id="30" name="text-500"/>
          <p:cNvSpPr txBox="1"/>
          <p:nvPr/>
        </p:nvSpPr>
        <p:spPr>
          <a:xfrm>
            <a:off x="7251192" y="2724912"/>
            <a:ext cx="2697480" cy="530352"/>
          </a:xfrm>
          <a:prstGeom prst="rect">
            <a:avLst/>
          </a:prstGeom>
          <a:noFill/>
          <a:ln/>
        </p:spPr>
        <p:txBody>
          <a:bodyPr wrap="square" lIns="0" tIns="0" rIns="0" bIns="0" rtlCol="0" anchor="ctr"/>
          <a:lstStyle/>
          <a:p>
            <a:pPr marL="0" indent="0">
              <a:buNone/>
            </a:pPr>
            <a:r>
              <a:rPr lang="en-US" sz="1300" b="1" dirty="0">
                <a:solidFill>
                  <a:schemeClr val="tx1"/>
                </a:solidFill>
              </a:rPr>
              <a:t>DARPA AI Cyber Challenge</a:t>
            </a:r>
            <a:endParaRPr lang="en-US" sz="1400" dirty="0"/>
          </a:p>
          <a:p>
            <a:pPr marL="0" indent="0">
              <a:buNone/>
            </a:pPr>
            <a:r>
              <a:rPr lang="en-US" sz="1200" dirty="0">
                <a:solidFill>
                  <a:schemeClr val="tx1"/>
                </a:solidFill>
              </a:rPr>
              <a:t>All finalists · avg patch 45 min, ~$152/task</a:t>
            </a:r>
            <a:endParaRPr lang="en-US" sz="1400" dirty="0"/>
          </a:p>
        </p:txBody>
      </p:sp>
      <p:sp>
        <p:nvSpPr>
          <p:cNvPr id="31" name="track-501"/>
          <p:cNvSpPr/>
          <p:nvPr/>
        </p:nvSpPr>
        <p:spPr>
          <a:xfrm>
            <a:off x="10040112" y="2898648"/>
            <a:ext cx="1463040" cy="82296"/>
          </a:xfrm>
          <a:prstGeom prst="rect">
            <a:avLst/>
          </a:prstGeom>
          <a:solidFill>
            <a:srgbClr val="D5DEEB"/>
          </a:solidFill>
          <a:ln/>
        </p:spPr>
        <p:txBody>
          <a:bodyPr/>
          <a:lstStyle/>
          <a:p>
            <a:endParaRPr lang="en-US"/>
          </a:p>
        </p:txBody>
      </p:sp>
      <p:sp>
        <p:nvSpPr>
          <p:cNvPr id="32" name="progress-502"/>
          <p:cNvSpPr/>
          <p:nvPr/>
        </p:nvSpPr>
        <p:spPr>
          <a:xfrm>
            <a:off x="10040112" y="2898648"/>
            <a:ext cx="1254034" cy="82296"/>
          </a:xfrm>
          <a:prstGeom prst="rect">
            <a:avLst/>
          </a:prstGeom>
          <a:solidFill>
            <a:schemeClr val="accent3"/>
          </a:solidFill>
          <a:ln/>
        </p:spPr>
        <p:txBody>
          <a:bodyPr/>
          <a:lstStyle/>
          <a:p>
            <a:endParaRPr lang="en-US"/>
          </a:p>
        </p:txBody>
      </p:sp>
      <p:sp>
        <p:nvSpPr>
          <p:cNvPr id="33" name="text-503"/>
          <p:cNvSpPr txBox="1"/>
          <p:nvPr/>
        </p:nvSpPr>
        <p:spPr>
          <a:xfrm>
            <a:off x="10040112" y="2734056"/>
            <a:ext cx="1463040" cy="164592"/>
          </a:xfrm>
          <a:prstGeom prst="rect">
            <a:avLst/>
          </a:prstGeom>
          <a:noFill/>
          <a:ln/>
        </p:spPr>
        <p:txBody>
          <a:bodyPr wrap="square" lIns="0" tIns="0" rIns="0" bIns="0" rtlCol="0" anchor="t"/>
          <a:lstStyle/>
          <a:p>
            <a:pPr marL="0" indent="0">
              <a:buNone/>
            </a:pPr>
            <a:r>
              <a:rPr lang="en-US" sz="1000" b="1" dirty="0">
                <a:solidFill>
                  <a:schemeClr val="tx1"/>
                </a:solidFill>
              </a:rPr>
              <a:t>86% found</a:t>
            </a:r>
            <a:endParaRPr lang="en-US" sz="1000" dirty="0"/>
          </a:p>
        </p:txBody>
      </p:sp>
      <p:sp>
        <p:nvSpPr>
          <p:cNvPr id="34" name="track-504"/>
          <p:cNvSpPr/>
          <p:nvPr/>
        </p:nvSpPr>
        <p:spPr>
          <a:xfrm>
            <a:off x="10040112" y="3163824"/>
            <a:ext cx="1463040" cy="82296"/>
          </a:xfrm>
          <a:prstGeom prst="rect">
            <a:avLst/>
          </a:prstGeom>
          <a:solidFill>
            <a:srgbClr val="D5DEEB"/>
          </a:solidFill>
          <a:ln/>
        </p:spPr>
        <p:txBody>
          <a:bodyPr/>
          <a:lstStyle/>
          <a:p>
            <a:endParaRPr lang="en-US"/>
          </a:p>
        </p:txBody>
      </p:sp>
      <p:sp>
        <p:nvSpPr>
          <p:cNvPr id="35" name="progress-505"/>
          <p:cNvSpPr/>
          <p:nvPr/>
        </p:nvSpPr>
        <p:spPr>
          <a:xfrm>
            <a:off x="10040112" y="3163824"/>
            <a:ext cx="998583" cy="82296"/>
          </a:xfrm>
          <a:prstGeom prst="rect">
            <a:avLst/>
          </a:prstGeom>
          <a:solidFill>
            <a:schemeClr val="accent3"/>
          </a:solidFill>
          <a:ln/>
        </p:spPr>
        <p:txBody>
          <a:bodyPr/>
          <a:lstStyle/>
          <a:p>
            <a:endParaRPr lang="en-US"/>
          </a:p>
        </p:txBody>
      </p:sp>
      <p:sp>
        <p:nvSpPr>
          <p:cNvPr id="36" name="text-506"/>
          <p:cNvSpPr txBox="1"/>
          <p:nvPr/>
        </p:nvSpPr>
        <p:spPr>
          <a:xfrm>
            <a:off x="10040112" y="2999232"/>
            <a:ext cx="1463040" cy="164592"/>
          </a:xfrm>
          <a:prstGeom prst="rect">
            <a:avLst/>
          </a:prstGeom>
          <a:noFill/>
          <a:ln/>
        </p:spPr>
        <p:txBody>
          <a:bodyPr wrap="square" lIns="0" tIns="0" rIns="0" bIns="0" rtlCol="0" anchor="t"/>
          <a:lstStyle/>
          <a:p>
            <a:pPr marL="0" indent="0">
              <a:buNone/>
            </a:pPr>
            <a:r>
              <a:rPr lang="en-US" sz="1000" b="1" dirty="0">
                <a:solidFill>
                  <a:schemeClr val="tx1"/>
                </a:solidFill>
              </a:rPr>
              <a:t>68% patched</a:t>
            </a:r>
            <a:endParaRPr lang="en-US" sz="1000" dirty="0"/>
          </a:p>
        </p:txBody>
      </p:sp>
      <p:sp>
        <p:nvSpPr>
          <p:cNvPr id="37" name="case-507"/>
          <p:cNvSpPr/>
          <p:nvPr/>
        </p:nvSpPr>
        <p:spPr>
          <a:xfrm>
            <a:off x="6199632" y="3337560"/>
            <a:ext cx="5440680" cy="585216"/>
          </a:xfrm>
          <a:prstGeom prst="roundRect">
            <a:avLst>
              <a:gd name="adj" fmla="val 12500"/>
            </a:avLst>
          </a:prstGeom>
          <a:solidFill>
            <a:schemeClr val="bg2"/>
          </a:solidFill>
          <a:ln/>
        </p:spPr>
        <p:txBody>
          <a:bodyPr/>
          <a:lstStyle/>
          <a:p>
            <a:endParaRPr lang="en-US"/>
          </a:p>
        </p:txBody>
      </p:sp>
      <p:sp>
        <p:nvSpPr>
          <p:cNvPr id="38" name="text-508"/>
          <p:cNvSpPr txBox="1"/>
          <p:nvPr/>
        </p:nvSpPr>
        <p:spPr>
          <a:xfrm>
            <a:off x="6336792" y="333756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Oct 2025</a:t>
            </a:r>
            <a:endParaRPr lang="en-US" sz="1200" dirty="0"/>
          </a:p>
        </p:txBody>
      </p:sp>
      <p:sp>
        <p:nvSpPr>
          <p:cNvPr id="39" name="text-509"/>
          <p:cNvSpPr txBox="1"/>
          <p:nvPr/>
        </p:nvSpPr>
        <p:spPr>
          <a:xfrm>
            <a:off x="7251192" y="336499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Google CodeMender</a:t>
            </a:r>
            <a:endParaRPr lang="en-US" sz="1400" dirty="0"/>
          </a:p>
          <a:p>
            <a:pPr marL="0" indent="0">
              <a:buNone/>
            </a:pPr>
            <a:r>
              <a:rPr lang="en-US" sz="1200" dirty="0">
                <a:solidFill>
                  <a:schemeClr val="tx1"/>
                </a:solidFill>
              </a:rPr>
              <a:t>Multi-agent patching with an LLM critic; 72 fixes upstreamed</a:t>
            </a:r>
            <a:endParaRPr lang="en-US" sz="1400" dirty="0"/>
          </a:p>
        </p:txBody>
      </p:sp>
      <p:sp>
        <p:nvSpPr>
          <p:cNvPr id="40" name="case-510"/>
          <p:cNvSpPr/>
          <p:nvPr/>
        </p:nvSpPr>
        <p:spPr>
          <a:xfrm>
            <a:off x="6199632" y="3977640"/>
            <a:ext cx="5440680" cy="585216"/>
          </a:xfrm>
          <a:prstGeom prst="roundRect">
            <a:avLst>
              <a:gd name="adj" fmla="val 12500"/>
            </a:avLst>
          </a:prstGeom>
          <a:solidFill>
            <a:schemeClr val="bg2"/>
          </a:solidFill>
          <a:ln/>
        </p:spPr>
        <p:txBody>
          <a:bodyPr/>
          <a:lstStyle/>
          <a:p>
            <a:endParaRPr lang="en-US"/>
          </a:p>
        </p:txBody>
      </p:sp>
      <p:sp>
        <p:nvSpPr>
          <p:cNvPr id="41" name="text-511"/>
          <p:cNvSpPr txBox="1"/>
          <p:nvPr/>
        </p:nvSpPr>
        <p:spPr>
          <a:xfrm>
            <a:off x="6336792" y="397764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Oct 2025</a:t>
            </a:r>
            <a:endParaRPr lang="en-US" sz="1200" dirty="0"/>
          </a:p>
        </p:txBody>
      </p:sp>
      <p:sp>
        <p:nvSpPr>
          <p:cNvPr id="42" name="text-512"/>
          <p:cNvSpPr txBox="1"/>
          <p:nvPr/>
        </p:nvSpPr>
        <p:spPr>
          <a:xfrm>
            <a:off x="7251192" y="400507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OpenAI Aardvark</a:t>
            </a:r>
            <a:endParaRPr lang="en-US" sz="1400" dirty="0"/>
          </a:p>
          <a:p>
            <a:pPr marL="0" indent="0">
              <a:buNone/>
            </a:pPr>
            <a:r>
              <a:rPr lang="en-US" sz="1200" dirty="0">
                <a:solidFill>
                  <a:schemeClr val="tx1"/>
                </a:solidFill>
              </a:rPr>
              <a:t>92% recall on benchmark repositories; 10 CVEs</a:t>
            </a:r>
            <a:endParaRPr lang="en-US" sz="1400" dirty="0"/>
          </a:p>
        </p:txBody>
      </p:sp>
      <p:sp>
        <p:nvSpPr>
          <p:cNvPr id="43" name="case-513"/>
          <p:cNvSpPr/>
          <p:nvPr/>
        </p:nvSpPr>
        <p:spPr>
          <a:xfrm>
            <a:off x="6199632" y="4617720"/>
            <a:ext cx="5440680" cy="585216"/>
          </a:xfrm>
          <a:prstGeom prst="roundRect">
            <a:avLst>
              <a:gd name="adj" fmla="val 12500"/>
            </a:avLst>
          </a:prstGeom>
          <a:solidFill>
            <a:schemeClr val="bg2"/>
          </a:solidFill>
          <a:ln/>
        </p:spPr>
        <p:txBody>
          <a:bodyPr/>
          <a:lstStyle/>
          <a:p>
            <a:endParaRPr lang="en-US"/>
          </a:p>
        </p:txBody>
      </p:sp>
      <p:sp>
        <p:nvSpPr>
          <p:cNvPr id="44" name="text-514"/>
          <p:cNvSpPr txBox="1"/>
          <p:nvPr/>
        </p:nvSpPr>
        <p:spPr>
          <a:xfrm>
            <a:off x="6336792" y="461772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Apr 2026</a:t>
            </a:r>
            <a:endParaRPr lang="en-US" sz="1200" dirty="0"/>
          </a:p>
        </p:txBody>
      </p:sp>
      <p:sp>
        <p:nvSpPr>
          <p:cNvPr id="45" name="text-515"/>
          <p:cNvSpPr txBox="1"/>
          <p:nvPr/>
        </p:nvSpPr>
        <p:spPr>
          <a:xfrm>
            <a:off x="7251192" y="464515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Anthropic Project Glasswing</a:t>
            </a:r>
            <a:endParaRPr lang="en-US" sz="1400" dirty="0"/>
          </a:p>
          <a:p>
            <a:pPr marL="0" indent="0">
              <a:buNone/>
            </a:pPr>
            <a:r>
              <a:rPr lang="en-US" sz="1200" dirty="0">
                <a:solidFill>
                  <a:schemeClr val="tx1"/>
                </a:solidFill>
              </a:rPr>
              <a:t>Restricted model; reports thousands of severe flaws (vendor claim)</a:t>
            </a:r>
            <a:endParaRPr lang="en-US" sz="1400" dirty="0"/>
          </a:p>
        </p:txBody>
      </p:sp>
      <p:sp>
        <p:nvSpPr>
          <p:cNvPr id="46" name="case-516"/>
          <p:cNvSpPr/>
          <p:nvPr/>
        </p:nvSpPr>
        <p:spPr>
          <a:xfrm>
            <a:off x="6199632" y="5257800"/>
            <a:ext cx="5440680" cy="585216"/>
          </a:xfrm>
          <a:prstGeom prst="roundRect">
            <a:avLst>
              <a:gd name="adj" fmla="val 12500"/>
            </a:avLst>
          </a:prstGeom>
          <a:solidFill>
            <a:schemeClr val="accent4">
              <a:alpha val="15000"/>
            </a:schemeClr>
          </a:solidFill>
          <a:ln/>
        </p:spPr>
        <p:txBody>
          <a:bodyPr/>
          <a:lstStyle/>
          <a:p>
            <a:endParaRPr lang="en-US"/>
          </a:p>
        </p:txBody>
      </p:sp>
      <p:sp>
        <p:nvSpPr>
          <p:cNvPr id="47" name="text-517"/>
          <p:cNvSpPr txBox="1"/>
          <p:nvPr/>
        </p:nvSpPr>
        <p:spPr>
          <a:xfrm>
            <a:off x="6336792" y="5257800"/>
            <a:ext cx="914400" cy="585216"/>
          </a:xfrm>
          <a:prstGeom prst="rect">
            <a:avLst/>
          </a:prstGeom>
          <a:noFill/>
          <a:ln/>
        </p:spPr>
        <p:txBody>
          <a:bodyPr wrap="square" lIns="0" tIns="0" rIns="0" bIns="0" rtlCol="0" anchor="ctr"/>
          <a:lstStyle/>
          <a:p>
            <a:pPr marL="0" indent="0">
              <a:buNone/>
            </a:pPr>
            <a:r>
              <a:rPr lang="en-US" sz="1200" b="1" dirty="0">
                <a:solidFill>
                  <a:schemeClr val="tx1"/>
                </a:solidFill>
              </a:rPr>
              <a:t>Sep 2026</a:t>
            </a:r>
            <a:endParaRPr lang="en-US" sz="1200" dirty="0"/>
          </a:p>
        </p:txBody>
      </p:sp>
      <p:sp>
        <p:nvSpPr>
          <p:cNvPr id="48" name="text-518"/>
          <p:cNvSpPr txBox="1"/>
          <p:nvPr/>
        </p:nvSpPr>
        <p:spPr>
          <a:xfrm>
            <a:off x="7251192" y="5285232"/>
            <a:ext cx="4251960" cy="530352"/>
          </a:xfrm>
          <a:prstGeom prst="rect">
            <a:avLst/>
          </a:prstGeom>
          <a:noFill/>
          <a:ln/>
        </p:spPr>
        <p:txBody>
          <a:bodyPr wrap="square" lIns="0" tIns="0" rIns="0" bIns="0" rtlCol="0" anchor="ctr"/>
          <a:lstStyle/>
          <a:p>
            <a:pPr marL="0" indent="0">
              <a:buNone/>
            </a:pPr>
            <a:r>
              <a:rPr lang="en-US" sz="1300" b="1" dirty="0">
                <a:solidFill>
                  <a:schemeClr val="tx1"/>
                </a:solidFill>
              </a:rPr>
              <a:t>Daybreak for Ukraine</a:t>
            </a:r>
            <a:endParaRPr lang="en-US" sz="1400" dirty="0"/>
          </a:p>
          <a:p>
            <a:pPr marL="0" indent="0">
              <a:buNone/>
            </a:pPr>
            <a:r>
              <a:rPr lang="en-US" sz="1200" dirty="0">
                <a:solidFill>
                  <a:schemeClr val="tx1"/>
                </a:solidFill>
              </a:rPr>
              <a:t>OpenAI gives Mintsyfra and CERT-UA AI to find and fix flaws</a:t>
            </a:r>
            <a:endParaRPr lang="en-US" sz="1400" dirty="0"/>
          </a:p>
        </p:txBody>
      </p:sp>
      <p:sp>
        <p:nvSpPr>
          <p:cNvPr id="49" name="source-519"/>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CERT-UA; Google GTIG (Nov 2025; 8 Sep 2026); Anthropic (Aug &amp; Nov 2025; Apr &amp; Sep 2026); DARPA (Aug 2025); Google DeepMind (Oct 2025); OpenAI (Oct 2025; 23 Sep 2026)</a:t>
            </a:r>
            <a:endParaRPr lang="en-US" sz="1000" dirty="0"/>
          </a:p>
        </p:txBody>
      </p:sp>
      <p:sp>
        <p:nvSpPr>
          <p:cNvPr id="50"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06  ·  DEFENSE</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Defend the flow, not the model</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Containment by architecture first; detection classifiers are a layer, not the boundary</a:t>
            </a:r>
            <a:endParaRPr lang="en-US" sz="1600" dirty="0"/>
          </a:p>
        </p:txBody>
      </p:sp>
      <p:sp>
        <p:nvSpPr>
          <p:cNvPr id="5" name="text-520"/>
          <p:cNvSpPr txBox="1"/>
          <p:nvPr/>
        </p:nvSpPr>
        <p:spPr>
          <a:xfrm>
            <a:off x="548640" y="2103120"/>
            <a:ext cx="4754880" cy="347472"/>
          </a:xfrm>
          <a:prstGeom prst="rect">
            <a:avLst/>
          </a:prstGeom>
          <a:noFill/>
          <a:ln/>
        </p:spPr>
        <p:txBody>
          <a:bodyPr wrap="square" lIns="0" tIns="0" rIns="0" bIns="0" rtlCol="0" anchor="t"/>
          <a:lstStyle/>
          <a:p>
            <a:pPr marL="0" indent="0">
              <a:buNone/>
            </a:pPr>
            <a:r>
              <a:rPr lang="en-US" sz="1500" b="1" dirty="0">
                <a:solidFill>
                  <a:schemeClr val="tx1"/>
                </a:solidFill>
                <a:latin typeface="+mj-lt" pitchFamily="34" charset="0"/>
                <a:ea typeface="+mj-lt" pitchFamily="34" charset="-122"/>
                <a:cs typeface="+mj-lt" pitchFamily="34" charset="-120"/>
              </a:rPr>
              <a:t>Rule of Two: at most two per session</a:t>
            </a:r>
            <a:endParaRPr lang="en-US" sz="1500" dirty="0"/>
          </a:p>
        </p:txBody>
      </p:sp>
      <p:sp>
        <p:nvSpPr>
          <p:cNvPr id="6" name="circle-521"/>
          <p:cNvSpPr/>
          <p:nvPr/>
        </p:nvSpPr>
        <p:spPr>
          <a:xfrm>
            <a:off x="937260" y="2537460"/>
            <a:ext cx="2148840" cy="2148840"/>
          </a:xfrm>
          <a:prstGeom prst="ellipse">
            <a:avLst/>
          </a:prstGeom>
          <a:solidFill>
            <a:schemeClr val="accent1">
              <a:alpha val="28000"/>
            </a:schemeClr>
          </a:solidFill>
          <a:ln w="15875">
            <a:solidFill>
              <a:schemeClr val="accent1"/>
            </a:solidFill>
            <a:prstDash val="solid"/>
          </a:ln>
        </p:spPr>
        <p:txBody>
          <a:bodyPr/>
          <a:lstStyle/>
          <a:p>
            <a:endParaRPr lang="en-US"/>
          </a:p>
        </p:txBody>
      </p:sp>
      <p:sp>
        <p:nvSpPr>
          <p:cNvPr id="7" name="circle-522"/>
          <p:cNvSpPr/>
          <p:nvPr/>
        </p:nvSpPr>
        <p:spPr>
          <a:xfrm>
            <a:off x="2354580" y="2537460"/>
            <a:ext cx="2148840" cy="2148840"/>
          </a:xfrm>
          <a:prstGeom prst="ellipse">
            <a:avLst/>
          </a:prstGeom>
          <a:solidFill>
            <a:schemeClr val="accent5">
              <a:alpha val="28000"/>
            </a:schemeClr>
          </a:solidFill>
          <a:ln w="15875">
            <a:solidFill>
              <a:schemeClr val="accent5"/>
            </a:solidFill>
            <a:prstDash val="solid"/>
          </a:ln>
        </p:spPr>
        <p:txBody>
          <a:bodyPr/>
          <a:lstStyle/>
          <a:p>
            <a:endParaRPr lang="en-US"/>
          </a:p>
        </p:txBody>
      </p:sp>
      <p:sp>
        <p:nvSpPr>
          <p:cNvPr id="8" name="circle-523"/>
          <p:cNvSpPr/>
          <p:nvPr/>
        </p:nvSpPr>
        <p:spPr>
          <a:xfrm>
            <a:off x="1645920" y="3680460"/>
            <a:ext cx="2148840" cy="2148840"/>
          </a:xfrm>
          <a:prstGeom prst="ellipse">
            <a:avLst/>
          </a:prstGeom>
          <a:solidFill>
            <a:schemeClr val="accent4">
              <a:alpha val="28000"/>
            </a:schemeClr>
          </a:solidFill>
          <a:ln w="15875">
            <a:solidFill>
              <a:schemeClr val="accent4"/>
            </a:solidFill>
            <a:prstDash val="solid"/>
          </a:ln>
        </p:spPr>
        <p:txBody>
          <a:bodyPr/>
          <a:lstStyle/>
          <a:p>
            <a:endParaRPr lang="en-US"/>
          </a:p>
        </p:txBody>
      </p:sp>
      <p:sp>
        <p:nvSpPr>
          <p:cNvPr id="9" name="text-524"/>
          <p:cNvSpPr txBox="1"/>
          <p:nvPr/>
        </p:nvSpPr>
        <p:spPr>
          <a:xfrm>
            <a:off x="1188720" y="3200691"/>
            <a:ext cx="1005840" cy="502920"/>
          </a:xfrm>
          <a:prstGeom prst="rect">
            <a:avLst/>
          </a:prstGeom>
          <a:noFill/>
          <a:ln/>
        </p:spPr>
        <p:txBody>
          <a:bodyPr wrap="square" lIns="0" tIns="0" rIns="0" bIns="0" rtlCol="0" anchor="t"/>
          <a:lstStyle/>
          <a:p>
            <a:pPr marL="0" indent="0" algn="ctr">
              <a:buNone/>
            </a:pPr>
            <a:r>
              <a:rPr lang="en-US" sz="1200" b="1" dirty="0">
                <a:solidFill>
                  <a:schemeClr val="tx1"/>
                </a:solidFill>
              </a:rPr>
              <a:t>Untrusted input</a:t>
            </a:r>
            <a:endParaRPr lang="en-US" sz="1200" dirty="0"/>
          </a:p>
        </p:txBody>
      </p:sp>
      <p:sp>
        <p:nvSpPr>
          <p:cNvPr id="10" name="text-525"/>
          <p:cNvSpPr txBox="1"/>
          <p:nvPr/>
        </p:nvSpPr>
        <p:spPr>
          <a:xfrm>
            <a:off x="3257550" y="3200691"/>
            <a:ext cx="914400" cy="685800"/>
          </a:xfrm>
          <a:prstGeom prst="rect">
            <a:avLst/>
          </a:prstGeom>
          <a:noFill/>
          <a:ln/>
        </p:spPr>
        <p:txBody>
          <a:bodyPr wrap="square" lIns="0" tIns="0" rIns="0" bIns="0" rtlCol="0" anchor="t"/>
          <a:lstStyle/>
          <a:p>
            <a:pPr marL="0" indent="0" algn="ctr">
              <a:buNone/>
            </a:pPr>
            <a:r>
              <a:rPr lang="en-US" sz="1200" b="1" dirty="0">
                <a:solidFill>
                  <a:schemeClr val="tx1"/>
                </a:solidFill>
              </a:rPr>
              <a:t>Sensitive data or systems</a:t>
            </a:r>
            <a:endParaRPr lang="en-US" sz="1200" dirty="0"/>
          </a:p>
        </p:txBody>
      </p:sp>
      <p:sp>
        <p:nvSpPr>
          <p:cNvPr id="11" name="text-526"/>
          <p:cNvSpPr txBox="1"/>
          <p:nvPr/>
        </p:nvSpPr>
        <p:spPr>
          <a:xfrm>
            <a:off x="2011680" y="4960330"/>
            <a:ext cx="1417320" cy="502920"/>
          </a:xfrm>
          <a:prstGeom prst="rect">
            <a:avLst/>
          </a:prstGeom>
          <a:noFill/>
          <a:ln/>
        </p:spPr>
        <p:txBody>
          <a:bodyPr wrap="square" lIns="0" tIns="0" rIns="0" bIns="0" rtlCol="0" anchor="t"/>
          <a:lstStyle/>
          <a:p>
            <a:pPr marL="0" indent="0" algn="ctr">
              <a:buNone/>
            </a:pPr>
            <a:r>
              <a:rPr lang="en-US" sz="1300" b="1" dirty="0">
                <a:solidFill>
                  <a:schemeClr val="tx1"/>
                </a:solidFill>
              </a:rPr>
              <a:t>External action or state change</a:t>
            </a:r>
            <a:endParaRPr lang="en-US" sz="1300" dirty="0"/>
          </a:p>
        </p:txBody>
      </p:sp>
      <p:sp>
        <p:nvSpPr>
          <p:cNvPr id="12" name="circle-527"/>
          <p:cNvSpPr/>
          <p:nvPr/>
        </p:nvSpPr>
        <p:spPr>
          <a:xfrm>
            <a:off x="2510028" y="3831336"/>
            <a:ext cx="420624" cy="420624"/>
          </a:xfrm>
          <a:prstGeom prst="ellipse">
            <a:avLst/>
          </a:prstGeom>
          <a:solidFill>
            <a:schemeClr val="accent2"/>
          </a:solidFill>
          <a:ln w="19050">
            <a:solidFill>
              <a:srgbClr val="FFFFFF"/>
            </a:solidFill>
            <a:prstDash val="solid"/>
          </a:ln>
        </p:spPr>
        <p:txBody>
          <a:bodyPr/>
          <a:lstStyle/>
          <a:p>
            <a:endParaRPr lang="en-US"/>
          </a:p>
        </p:txBody>
      </p:sp>
      <p:sp>
        <p:nvSpPr>
          <p:cNvPr id="13" name="text-528"/>
          <p:cNvSpPr txBox="1"/>
          <p:nvPr/>
        </p:nvSpPr>
        <p:spPr>
          <a:xfrm>
            <a:off x="2510028" y="3831336"/>
            <a:ext cx="420624" cy="42062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4" name="text-529"/>
          <p:cNvSpPr txBox="1"/>
          <p:nvPr/>
        </p:nvSpPr>
        <p:spPr>
          <a:xfrm>
            <a:off x="548640" y="5897299"/>
            <a:ext cx="4754880" cy="274320"/>
          </a:xfrm>
          <a:prstGeom prst="rect">
            <a:avLst/>
          </a:prstGeom>
          <a:noFill/>
          <a:ln/>
        </p:spPr>
        <p:txBody>
          <a:bodyPr wrap="square" lIns="0" tIns="0" rIns="0" bIns="0" rtlCol="0" anchor="t"/>
          <a:lstStyle/>
          <a:p>
            <a:pPr marL="0" indent="0">
              <a:buNone/>
            </a:pPr>
            <a:r>
              <a:rPr lang="en-US" sz="1200" b="1" dirty="0">
                <a:solidFill>
                  <a:schemeClr val="accent2"/>
                </a:solidFill>
              </a:rPr>
              <a:t>All three = a human approves</a:t>
            </a:r>
            <a:endParaRPr lang="en-US" sz="1200" dirty="0"/>
          </a:p>
        </p:txBody>
      </p:sp>
      <p:sp>
        <p:nvSpPr>
          <p:cNvPr id="15" name="text-530"/>
          <p:cNvSpPr txBox="1"/>
          <p:nvPr/>
        </p:nvSpPr>
        <p:spPr>
          <a:xfrm>
            <a:off x="5669280" y="2103120"/>
            <a:ext cx="2743200" cy="347472"/>
          </a:xfrm>
          <a:prstGeom prst="rect">
            <a:avLst/>
          </a:prstGeom>
          <a:noFill/>
          <a:ln/>
        </p:spPr>
        <p:txBody>
          <a:bodyPr wrap="square" lIns="0" tIns="0" rIns="0" bIns="0" rtlCol="0" anchor="t"/>
          <a:lstStyle/>
          <a:p>
            <a:pPr marL="0" indent="0">
              <a:buNone/>
            </a:pPr>
            <a:r>
              <a:rPr lang="en-US" sz="1500" b="1" dirty="0">
                <a:solidFill>
                  <a:schemeClr val="tx1"/>
                </a:solidFill>
                <a:latin typeface="+mj-lt" pitchFamily="34" charset="0"/>
                <a:ea typeface="+mj-lt" pitchFamily="34" charset="-122"/>
                <a:cs typeface="+mj-lt" pitchFamily="34" charset="-120"/>
              </a:rPr>
              <a:t>Defense in depth</a:t>
            </a:r>
            <a:endParaRPr lang="en-US" sz="1500" dirty="0"/>
          </a:p>
        </p:txBody>
      </p:sp>
      <p:sp>
        <p:nvSpPr>
          <p:cNvPr id="16" name="text-531"/>
          <p:cNvSpPr txBox="1"/>
          <p:nvPr/>
        </p:nvSpPr>
        <p:spPr>
          <a:xfrm>
            <a:off x="8229600" y="2130552"/>
            <a:ext cx="3136392" cy="274320"/>
          </a:xfrm>
          <a:prstGeom prst="rect">
            <a:avLst/>
          </a:prstGeom>
          <a:noFill/>
          <a:ln/>
        </p:spPr>
        <p:txBody>
          <a:bodyPr wrap="square" lIns="0" tIns="0" rIns="0" bIns="0" rtlCol="0" anchor="t"/>
          <a:lstStyle/>
          <a:p>
            <a:pPr marL="0" indent="0" algn="r">
              <a:buNone/>
            </a:pPr>
            <a:r>
              <a:rPr lang="en-US" sz="1100" dirty="0">
                <a:solidFill>
                  <a:schemeClr val="accent6"/>
                </a:solidFill>
              </a:rPr>
              <a:t>updated after Aug–Oct 2026 incidents</a:t>
            </a:r>
            <a:endParaRPr lang="en-US" sz="1100" dirty="0"/>
          </a:p>
        </p:txBody>
      </p:sp>
      <p:sp>
        <p:nvSpPr>
          <p:cNvPr id="17" name="circle-532"/>
          <p:cNvSpPr/>
          <p:nvPr/>
        </p:nvSpPr>
        <p:spPr>
          <a:xfrm>
            <a:off x="11457432" y="2203704"/>
            <a:ext cx="128016" cy="128016"/>
          </a:xfrm>
          <a:prstGeom prst="ellipse">
            <a:avLst/>
          </a:prstGeom>
          <a:solidFill>
            <a:schemeClr val="accent4"/>
          </a:solidFill>
          <a:ln/>
        </p:spPr>
        <p:txBody>
          <a:bodyPr/>
          <a:lstStyle/>
          <a:p>
            <a:endParaRPr lang="en-US"/>
          </a:p>
        </p:txBody>
      </p:sp>
      <p:sp>
        <p:nvSpPr>
          <p:cNvPr id="18" name="layer-533"/>
          <p:cNvSpPr/>
          <p:nvPr/>
        </p:nvSpPr>
        <p:spPr>
          <a:xfrm>
            <a:off x="5669280" y="2560320"/>
            <a:ext cx="5971032" cy="374904"/>
          </a:xfrm>
          <a:prstGeom prst="roundRect">
            <a:avLst>
              <a:gd name="adj" fmla="val 19512"/>
            </a:avLst>
          </a:prstGeom>
          <a:solidFill>
            <a:schemeClr val="bg2"/>
          </a:solidFill>
          <a:ln/>
        </p:spPr>
        <p:txBody>
          <a:bodyPr/>
          <a:lstStyle/>
          <a:p>
            <a:endParaRPr lang="en-US"/>
          </a:p>
        </p:txBody>
      </p:sp>
      <p:sp>
        <p:nvSpPr>
          <p:cNvPr id="19" name="circle-534"/>
          <p:cNvSpPr/>
          <p:nvPr/>
        </p:nvSpPr>
        <p:spPr>
          <a:xfrm>
            <a:off x="5760720" y="2601468"/>
            <a:ext cx="292608" cy="292608"/>
          </a:xfrm>
          <a:prstGeom prst="ellipse">
            <a:avLst/>
          </a:prstGeom>
          <a:solidFill>
            <a:schemeClr val="accent1"/>
          </a:solidFill>
          <a:ln/>
        </p:spPr>
        <p:txBody>
          <a:bodyPr/>
          <a:lstStyle/>
          <a:p>
            <a:endParaRPr lang="en-US"/>
          </a:p>
        </p:txBody>
      </p:sp>
      <p:pic>
        <p:nvPicPr>
          <p:cNvPr id="20" name="icon-535" descr="preencoded.png"/>
          <p:cNvPicPr>
            <a:picLocks noChangeAspect="1"/>
          </p:cNvPicPr>
          <p:nvPr/>
        </p:nvPicPr>
        <p:blipFill>
          <a:blip r:embed="rId3"/>
          <a:stretch>
            <a:fillRect/>
          </a:stretch>
        </p:blipFill>
        <p:spPr>
          <a:xfrm>
            <a:off x="5830946" y="2671694"/>
            <a:ext cx="152156" cy="152156"/>
          </a:xfrm>
          <a:prstGeom prst="rect">
            <a:avLst/>
          </a:prstGeom>
        </p:spPr>
      </p:pic>
      <p:sp>
        <p:nvSpPr>
          <p:cNvPr id="21" name="text-536"/>
          <p:cNvSpPr txBox="1"/>
          <p:nvPr/>
        </p:nvSpPr>
        <p:spPr>
          <a:xfrm>
            <a:off x="6172200" y="2560320"/>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Inventory</a:t>
            </a:r>
            <a:endParaRPr lang="en-US" sz="1300" dirty="0"/>
          </a:p>
        </p:txBody>
      </p:sp>
      <p:sp>
        <p:nvSpPr>
          <p:cNvPr id="22" name="text-537"/>
          <p:cNvSpPr txBox="1"/>
          <p:nvPr/>
        </p:nvSpPr>
        <p:spPr>
          <a:xfrm>
            <a:off x="7635240" y="2560320"/>
            <a:ext cx="3703320" cy="374904"/>
          </a:xfrm>
          <a:prstGeom prst="rect">
            <a:avLst/>
          </a:prstGeom>
          <a:noFill/>
          <a:ln/>
        </p:spPr>
        <p:txBody>
          <a:bodyPr wrap="square" lIns="0" tIns="0" rIns="0" bIns="0" rtlCol="0" anchor="ctr"/>
          <a:lstStyle/>
          <a:p>
            <a:pPr marL="0" indent="0">
              <a:buNone/>
            </a:pPr>
            <a:r>
              <a:rPr lang="en-US" sz="1200" dirty="0">
                <a:solidFill>
                  <a:schemeClr val="tx1"/>
                </a:solidFill>
              </a:rPr>
              <a:t>Know every agent: one firm found 18,000, approved 300</a:t>
            </a:r>
            <a:endParaRPr lang="en-US" sz="1200" dirty="0"/>
          </a:p>
        </p:txBody>
      </p:sp>
      <p:sp>
        <p:nvSpPr>
          <p:cNvPr id="23" name="circle-538"/>
          <p:cNvSpPr/>
          <p:nvPr/>
        </p:nvSpPr>
        <p:spPr>
          <a:xfrm>
            <a:off x="11457432" y="2683764"/>
            <a:ext cx="128016" cy="128016"/>
          </a:xfrm>
          <a:prstGeom prst="ellipse">
            <a:avLst/>
          </a:prstGeom>
          <a:solidFill>
            <a:schemeClr val="accent4"/>
          </a:solidFill>
          <a:ln/>
        </p:spPr>
        <p:txBody>
          <a:bodyPr/>
          <a:lstStyle/>
          <a:p>
            <a:endParaRPr lang="en-US"/>
          </a:p>
        </p:txBody>
      </p:sp>
      <p:sp>
        <p:nvSpPr>
          <p:cNvPr id="24" name="layer-539"/>
          <p:cNvSpPr/>
          <p:nvPr/>
        </p:nvSpPr>
        <p:spPr>
          <a:xfrm>
            <a:off x="5669280" y="2990088"/>
            <a:ext cx="5971032" cy="374904"/>
          </a:xfrm>
          <a:prstGeom prst="roundRect">
            <a:avLst>
              <a:gd name="adj" fmla="val 19512"/>
            </a:avLst>
          </a:prstGeom>
          <a:solidFill>
            <a:schemeClr val="bg2"/>
          </a:solidFill>
          <a:ln/>
        </p:spPr>
        <p:txBody>
          <a:bodyPr/>
          <a:lstStyle/>
          <a:p>
            <a:endParaRPr lang="en-US"/>
          </a:p>
        </p:txBody>
      </p:sp>
      <p:sp>
        <p:nvSpPr>
          <p:cNvPr id="25" name="circle-540"/>
          <p:cNvSpPr/>
          <p:nvPr/>
        </p:nvSpPr>
        <p:spPr>
          <a:xfrm>
            <a:off x="5760720" y="3031236"/>
            <a:ext cx="292608" cy="292608"/>
          </a:xfrm>
          <a:prstGeom prst="ellipse">
            <a:avLst/>
          </a:prstGeom>
          <a:solidFill>
            <a:schemeClr val="accent1"/>
          </a:solidFill>
          <a:ln/>
        </p:spPr>
        <p:txBody>
          <a:bodyPr/>
          <a:lstStyle/>
          <a:p>
            <a:endParaRPr lang="en-US"/>
          </a:p>
        </p:txBody>
      </p:sp>
      <p:pic>
        <p:nvPicPr>
          <p:cNvPr id="26" name="icon-541" descr="preencoded.png"/>
          <p:cNvPicPr>
            <a:picLocks noChangeAspect="1"/>
          </p:cNvPicPr>
          <p:nvPr/>
        </p:nvPicPr>
        <p:blipFill>
          <a:blip r:embed="rId4"/>
          <a:stretch>
            <a:fillRect/>
          </a:stretch>
        </p:blipFill>
        <p:spPr>
          <a:xfrm>
            <a:off x="5830946" y="3101462"/>
            <a:ext cx="152156" cy="152156"/>
          </a:xfrm>
          <a:prstGeom prst="rect">
            <a:avLst/>
          </a:prstGeom>
        </p:spPr>
      </p:pic>
      <p:sp>
        <p:nvSpPr>
          <p:cNvPr id="27" name="text-542"/>
          <p:cNvSpPr txBox="1"/>
          <p:nvPr/>
        </p:nvSpPr>
        <p:spPr>
          <a:xfrm>
            <a:off x="6172200" y="2990088"/>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Identity</a:t>
            </a:r>
            <a:endParaRPr lang="en-US" sz="1300" dirty="0"/>
          </a:p>
        </p:txBody>
      </p:sp>
      <p:sp>
        <p:nvSpPr>
          <p:cNvPr id="28" name="text-543"/>
          <p:cNvSpPr txBox="1"/>
          <p:nvPr/>
        </p:nvSpPr>
        <p:spPr>
          <a:xfrm>
            <a:off x="7635240" y="2990088"/>
            <a:ext cx="3703320" cy="374904"/>
          </a:xfrm>
          <a:prstGeom prst="rect">
            <a:avLst/>
          </a:prstGeom>
          <a:noFill/>
          <a:ln/>
        </p:spPr>
        <p:txBody>
          <a:bodyPr wrap="square" lIns="0" tIns="0" rIns="0" bIns="0" rtlCol="0" anchor="ctr"/>
          <a:lstStyle/>
          <a:p>
            <a:pPr marL="0" indent="0">
              <a:buNone/>
            </a:pPr>
            <a:r>
              <a:rPr lang="en-US" sz="1200" dirty="0">
                <a:solidFill>
                  <a:schemeClr val="tx1"/>
                </a:solidFill>
              </a:rPr>
              <a:t>Own identity per agent; mTLS; short-lived credentials</a:t>
            </a:r>
            <a:endParaRPr lang="en-US" sz="1200" dirty="0"/>
          </a:p>
        </p:txBody>
      </p:sp>
      <p:sp>
        <p:nvSpPr>
          <p:cNvPr id="29" name="layer-544"/>
          <p:cNvSpPr/>
          <p:nvPr/>
        </p:nvSpPr>
        <p:spPr>
          <a:xfrm>
            <a:off x="5669280" y="3419856"/>
            <a:ext cx="5971032" cy="374904"/>
          </a:xfrm>
          <a:prstGeom prst="roundRect">
            <a:avLst>
              <a:gd name="adj" fmla="val 19512"/>
            </a:avLst>
          </a:prstGeom>
          <a:solidFill>
            <a:schemeClr val="bg2"/>
          </a:solidFill>
          <a:ln/>
        </p:spPr>
        <p:txBody>
          <a:bodyPr/>
          <a:lstStyle/>
          <a:p>
            <a:endParaRPr lang="en-US"/>
          </a:p>
        </p:txBody>
      </p:sp>
      <p:sp>
        <p:nvSpPr>
          <p:cNvPr id="30" name="circle-545"/>
          <p:cNvSpPr/>
          <p:nvPr/>
        </p:nvSpPr>
        <p:spPr>
          <a:xfrm>
            <a:off x="5760720" y="3461004"/>
            <a:ext cx="292608" cy="292608"/>
          </a:xfrm>
          <a:prstGeom prst="ellipse">
            <a:avLst/>
          </a:prstGeom>
          <a:solidFill>
            <a:schemeClr val="accent1"/>
          </a:solidFill>
          <a:ln/>
        </p:spPr>
        <p:txBody>
          <a:bodyPr/>
          <a:lstStyle/>
          <a:p>
            <a:endParaRPr lang="en-US"/>
          </a:p>
        </p:txBody>
      </p:sp>
      <p:pic>
        <p:nvPicPr>
          <p:cNvPr id="31" name="icon-546" descr="preencoded.png"/>
          <p:cNvPicPr>
            <a:picLocks noChangeAspect="1"/>
          </p:cNvPicPr>
          <p:nvPr/>
        </p:nvPicPr>
        <p:blipFill>
          <a:blip r:embed="rId5"/>
          <a:stretch>
            <a:fillRect/>
          </a:stretch>
        </p:blipFill>
        <p:spPr>
          <a:xfrm>
            <a:off x="5830946" y="3531230"/>
            <a:ext cx="152156" cy="152156"/>
          </a:xfrm>
          <a:prstGeom prst="rect">
            <a:avLst/>
          </a:prstGeom>
        </p:spPr>
      </p:pic>
      <p:sp>
        <p:nvSpPr>
          <p:cNvPr id="32" name="text-547"/>
          <p:cNvSpPr txBox="1"/>
          <p:nvPr/>
        </p:nvSpPr>
        <p:spPr>
          <a:xfrm>
            <a:off x="6172200" y="3419856"/>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Authorization</a:t>
            </a:r>
            <a:endParaRPr lang="en-US" sz="1300" dirty="0"/>
          </a:p>
        </p:txBody>
      </p:sp>
      <p:sp>
        <p:nvSpPr>
          <p:cNvPr id="33" name="text-548"/>
          <p:cNvSpPr txBox="1"/>
          <p:nvPr/>
        </p:nvSpPr>
        <p:spPr>
          <a:xfrm>
            <a:off x="7635240" y="3419856"/>
            <a:ext cx="3703320" cy="374904"/>
          </a:xfrm>
          <a:prstGeom prst="rect">
            <a:avLst/>
          </a:prstGeom>
          <a:noFill/>
          <a:ln/>
        </p:spPr>
        <p:txBody>
          <a:bodyPr wrap="square" lIns="0" tIns="0" rIns="0" bIns="0" rtlCol="0" anchor="ctr"/>
          <a:lstStyle/>
          <a:p>
            <a:pPr marL="0" indent="0">
              <a:buNone/>
            </a:pPr>
            <a:r>
              <a:rPr lang="en-US" sz="1200" dirty="0">
                <a:solidFill>
                  <a:schemeClr val="tx1"/>
                </a:solidFill>
              </a:rPr>
              <a:t>OAuth 2.1, audience-bound tokens, no token passthrough</a:t>
            </a:r>
            <a:endParaRPr lang="en-US" sz="1200" dirty="0"/>
          </a:p>
        </p:txBody>
      </p:sp>
      <p:sp>
        <p:nvSpPr>
          <p:cNvPr id="34" name="layer-549"/>
          <p:cNvSpPr/>
          <p:nvPr/>
        </p:nvSpPr>
        <p:spPr>
          <a:xfrm>
            <a:off x="5669280" y="3849624"/>
            <a:ext cx="5971032" cy="374904"/>
          </a:xfrm>
          <a:prstGeom prst="roundRect">
            <a:avLst>
              <a:gd name="adj" fmla="val 19512"/>
            </a:avLst>
          </a:prstGeom>
          <a:solidFill>
            <a:schemeClr val="bg2"/>
          </a:solidFill>
          <a:ln/>
        </p:spPr>
        <p:txBody>
          <a:bodyPr/>
          <a:lstStyle/>
          <a:p>
            <a:endParaRPr lang="en-US"/>
          </a:p>
        </p:txBody>
      </p:sp>
      <p:sp>
        <p:nvSpPr>
          <p:cNvPr id="35" name="circle-550"/>
          <p:cNvSpPr/>
          <p:nvPr/>
        </p:nvSpPr>
        <p:spPr>
          <a:xfrm>
            <a:off x="5760720" y="3890772"/>
            <a:ext cx="292608" cy="292608"/>
          </a:xfrm>
          <a:prstGeom prst="ellipse">
            <a:avLst/>
          </a:prstGeom>
          <a:solidFill>
            <a:schemeClr val="accent1"/>
          </a:solidFill>
          <a:ln/>
        </p:spPr>
        <p:txBody>
          <a:bodyPr/>
          <a:lstStyle/>
          <a:p>
            <a:endParaRPr lang="en-US"/>
          </a:p>
        </p:txBody>
      </p:sp>
      <p:pic>
        <p:nvPicPr>
          <p:cNvPr id="36" name="icon-551" descr="preencoded.png"/>
          <p:cNvPicPr>
            <a:picLocks noChangeAspect="1"/>
          </p:cNvPicPr>
          <p:nvPr/>
        </p:nvPicPr>
        <p:blipFill>
          <a:blip r:embed="rId6"/>
          <a:stretch>
            <a:fillRect/>
          </a:stretch>
        </p:blipFill>
        <p:spPr>
          <a:xfrm>
            <a:off x="5830946" y="3960998"/>
            <a:ext cx="152156" cy="152156"/>
          </a:xfrm>
          <a:prstGeom prst="rect">
            <a:avLst/>
          </a:prstGeom>
        </p:spPr>
      </p:pic>
      <p:sp>
        <p:nvSpPr>
          <p:cNvPr id="37" name="text-552"/>
          <p:cNvSpPr txBox="1"/>
          <p:nvPr/>
        </p:nvSpPr>
        <p:spPr>
          <a:xfrm>
            <a:off x="6172200" y="3849624"/>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Policy gateway</a:t>
            </a:r>
            <a:endParaRPr lang="en-US" sz="1300" dirty="0"/>
          </a:p>
        </p:txBody>
      </p:sp>
      <p:sp>
        <p:nvSpPr>
          <p:cNvPr id="38" name="text-553"/>
          <p:cNvSpPr txBox="1"/>
          <p:nvPr/>
        </p:nvSpPr>
        <p:spPr>
          <a:xfrm>
            <a:off x="7635240" y="3849624"/>
            <a:ext cx="3703320" cy="374904"/>
          </a:xfrm>
          <a:prstGeom prst="rect">
            <a:avLst/>
          </a:prstGeom>
          <a:noFill/>
          <a:ln/>
        </p:spPr>
        <p:txBody>
          <a:bodyPr wrap="square" lIns="0" tIns="0" rIns="0" bIns="0" rtlCol="0" anchor="ctr"/>
          <a:lstStyle/>
          <a:p>
            <a:pPr marL="0" indent="0">
              <a:buNone/>
            </a:pPr>
            <a:r>
              <a:rPr lang="en-US" sz="1200" dirty="0">
                <a:solidFill>
                  <a:schemeClr val="tx1"/>
                </a:solidFill>
              </a:rPr>
              <a:t>Default-deny allow-lists; re-approve tools that change</a:t>
            </a:r>
            <a:endParaRPr lang="en-US" sz="1200" dirty="0"/>
          </a:p>
        </p:txBody>
      </p:sp>
      <p:sp>
        <p:nvSpPr>
          <p:cNvPr id="39" name="circle-554"/>
          <p:cNvSpPr/>
          <p:nvPr/>
        </p:nvSpPr>
        <p:spPr>
          <a:xfrm>
            <a:off x="11457432" y="3973068"/>
            <a:ext cx="128016" cy="128016"/>
          </a:xfrm>
          <a:prstGeom prst="ellipse">
            <a:avLst/>
          </a:prstGeom>
          <a:solidFill>
            <a:schemeClr val="accent4"/>
          </a:solidFill>
          <a:ln/>
        </p:spPr>
        <p:txBody>
          <a:bodyPr/>
          <a:lstStyle/>
          <a:p>
            <a:endParaRPr lang="en-US"/>
          </a:p>
        </p:txBody>
      </p:sp>
      <p:sp>
        <p:nvSpPr>
          <p:cNvPr id="40" name="layer-555"/>
          <p:cNvSpPr/>
          <p:nvPr/>
        </p:nvSpPr>
        <p:spPr>
          <a:xfrm>
            <a:off x="5669280" y="4279392"/>
            <a:ext cx="5971032" cy="374904"/>
          </a:xfrm>
          <a:prstGeom prst="roundRect">
            <a:avLst>
              <a:gd name="adj" fmla="val 19512"/>
            </a:avLst>
          </a:prstGeom>
          <a:solidFill>
            <a:schemeClr val="accent1">
              <a:alpha val="18000"/>
            </a:schemeClr>
          </a:solidFill>
          <a:ln/>
        </p:spPr>
        <p:txBody>
          <a:bodyPr/>
          <a:lstStyle/>
          <a:p>
            <a:endParaRPr lang="en-US"/>
          </a:p>
        </p:txBody>
      </p:sp>
      <p:sp>
        <p:nvSpPr>
          <p:cNvPr id="41" name="circle-556"/>
          <p:cNvSpPr/>
          <p:nvPr/>
        </p:nvSpPr>
        <p:spPr>
          <a:xfrm>
            <a:off x="5760720" y="4320540"/>
            <a:ext cx="292608" cy="292608"/>
          </a:xfrm>
          <a:prstGeom prst="ellipse">
            <a:avLst/>
          </a:prstGeom>
          <a:solidFill>
            <a:schemeClr val="accent1"/>
          </a:solidFill>
          <a:ln/>
        </p:spPr>
        <p:txBody>
          <a:bodyPr/>
          <a:lstStyle/>
          <a:p>
            <a:endParaRPr lang="en-US"/>
          </a:p>
        </p:txBody>
      </p:sp>
      <p:pic>
        <p:nvPicPr>
          <p:cNvPr id="42" name="icon-557" descr="preencoded.png"/>
          <p:cNvPicPr>
            <a:picLocks noChangeAspect="1"/>
          </p:cNvPicPr>
          <p:nvPr/>
        </p:nvPicPr>
        <p:blipFill>
          <a:blip r:embed="rId7"/>
          <a:stretch>
            <a:fillRect/>
          </a:stretch>
        </p:blipFill>
        <p:spPr>
          <a:xfrm>
            <a:off x="5830946" y="4390766"/>
            <a:ext cx="152156" cy="152156"/>
          </a:xfrm>
          <a:prstGeom prst="rect">
            <a:avLst/>
          </a:prstGeom>
        </p:spPr>
      </p:pic>
      <p:sp>
        <p:nvSpPr>
          <p:cNvPr id="43" name="text-558"/>
          <p:cNvSpPr txBox="1"/>
          <p:nvPr/>
        </p:nvSpPr>
        <p:spPr>
          <a:xfrm>
            <a:off x="6172200" y="4279392"/>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Containment</a:t>
            </a:r>
            <a:endParaRPr lang="en-US" sz="1300" dirty="0"/>
          </a:p>
        </p:txBody>
      </p:sp>
      <p:sp>
        <p:nvSpPr>
          <p:cNvPr id="44" name="text-559"/>
          <p:cNvSpPr txBox="1"/>
          <p:nvPr/>
        </p:nvSpPr>
        <p:spPr>
          <a:xfrm>
            <a:off x="7635240" y="4279392"/>
            <a:ext cx="3703320" cy="374904"/>
          </a:xfrm>
          <a:prstGeom prst="rect">
            <a:avLst/>
          </a:prstGeom>
          <a:noFill/>
          <a:ln/>
        </p:spPr>
        <p:txBody>
          <a:bodyPr wrap="square" lIns="0" tIns="0" rIns="0" bIns="0" rtlCol="0" anchor="ctr"/>
          <a:lstStyle/>
          <a:p>
            <a:pPr marL="0" indent="0">
              <a:buNone/>
            </a:pPr>
            <a:r>
              <a:rPr lang="en-US" sz="1200" dirty="0">
                <a:solidFill>
                  <a:schemeClr val="tx1"/>
                </a:solidFill>
              </a:rPr>
              <a:t>OS sandbox + egress allow-list: −84% permission prompts</a:t>
            </a:r>
            <a:endParaRPr lang="en-US" sz="1200" dirty="0"/>
          </a:p>
        </p:txBody>
      </p:sp>
      <p:sp>
        <p:nvSpPr>
          <p:cNvPr id="45" name="layer-560"/>
          <p:cNvSpPr/>
          <p:nvPr/>
        </p:nvSpPr>
        <p:spPr>
          <a:xfrm>
            <a:off x="5669280" y="4709160"/>
            <a:ext cx="5971032" cy="374904"/>
          </a:xfrm>
          <a:prstGeom prst="roundRect">
            <a:avLst>
              <a:gd name="adj" fmla="val 19512"/>
            </a:avLst>
          </a:prstGeom>
          <a:solidFill>
            <a:schemeClr val="bg2"/>
          </a:solidFill>
          <a:ln/>
        </p:spPr>
        <p:txBody>
          <a:bodyPr/>
          <a:lstStyle/>
          <a:p>
            <a:endParaRPr lang="en-US"/>
          </a:p>
        </p:txBody>
      </p:sp>
      <p:sp>
        <p:nvSpPr>
          <p:cNvPr id="46" name="circle-561"/>
          <p:cNvSpPr/>
          <p:nvPr/>
        </p:nvSpPr>
        <p:spPr>
          <a:xfrm>
            <a:off x="5760720" y="4750308"/>
            <a:ext cx="292608" cy="292608"/>
          </a:xfrm>
          <a:prstGeom prst="ellipse">
            <a:avLst/>
          </a:prstGeom>
          <a:solidFill>
            <a:schemeClr val="accent1"/>
          </a:solidFill>
          <a:ln/>
        </p:spPr>
        <p:txBody>
          <a:bodyPr/>
          <a:lstStyle/>
          <a:p>
            <a:endParaRPr lang="en-US"/>
          </a:p>
        </p:txBody>
      </p:sp>
      <p:pic>
        <p:nvPicPr>
          <p:cNvPr id="47" name="icon-562" descr="preencoded.png"/>
          <p:cNvPicPr>
            <a:picLocks noChangeAspect="1"/>
          </p:cNvPicPr>
          <p:nvPr/>
        </p:nvPicPr>
        <p:blipFill>
          <a:blip r:embed="rId8"/>
          <a:stretch>
            <a:fillRect/>
          </a:stretch>
        </p:blipFill>
        <p:spPr>
          <a:xfrm>
            <a:off x="5830946" y="4820534"/>
            <a:ext cx="152156" cy="152156"/>
          </a:xfrm>
          <a:prstGeom prst="rect">
            <a:avLst/>
          </a:prstGeom>
        </p:spPr>
      </p:pic>
      <p:sp>
        <p:nvSpPr>
          <p:cNvPr id="48" name="text-563"/>
          <p:cNvSpPr txBox="1"/>
          <p:nvPr/>
        </p:nvSpPr>
        <p:spPr>
          <a:xfrm>
            <a:off x="6172200" y="4709160"/>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Guardrails</a:t>
            </a:r>
            <a:endParaRPr lang="en-US" sz="1300" dirty="0"/>
          </a:p>
        </p:txBody>
      </p:sp>
      <p:sp>
        <p:nvSpPr>
          <p:cNvPr id="49" name="text-564"/>
          <p:cNvSpPr txBox="1"/>
          <p:nvPr/>
        </p:nvSpPr>
        <p:spPr>
          <a:xfrm>
            <a:off x="7635240" y="4709160"/>
            <a:ext cx="3703320" cy="374904"/>
          </a:xfrm>
          <a:prstGeom prst="rect">
            <a:avLst/>
          </a:prstGeom>
          <a:noFill/>
          <a:ln/>
        </p:spPr>
        <p:txBody>
          <a:bodyPr wrap="square" lIns="0" tIns="0" rIns="0" bIns="0" rtlCol="0" anchor="ctr"/>
          <a:lstStyle/>
          <a:p>
            <a:pPr marL="0" indent="0">
              <a:buNone/>
            </a:pPr>
            <a:r>
              <a:rPr lang="en-US" sz="1200" dirty="0">
                <a:solidFill>
                  <a:schemeClr val="tx1"/>
                </a:solidFill>
              </a:rPr>
              <a:t>Classifiers 17.6% → 1.75%; isolate checker agents’ memory</a:t>
            </a:r>
            <a:endParaRPr lang="en-US" sz="1200" dirty="0"/>
          </a:p>
        </p:txBody>
      </p:sp>
      <p:sp>
        <p:nvSpPr>
          <p:cNvPr id="50" name="circle-565"/>
          <p:cNvSpPr/>
          <p:nvPr/>
        </p:nvSpPr>
        <p:spPr>
          <a:xfrm>
            <a:off x="11457432" y="4832604"/>
            <a:ext cx="128016" cy="128016"/>
          </a:xfrm>
          <a:prstGeom prst="ellipse">
            <a:avLst/>
          </a:prstGeom>
          <a:solidFill>
            <a:schemeClr val="accent4"/>
          </a:solidFill>
          <a:ln/>
        </p:spPr>
        <p:txBody>
          <a:bodyPr/>
          <a:lstStyle/>
          <a:p>
            <a:endParaRPr lang="en-US"/>
          </a:p>
        </p:txBody>
      </p:sp>
      <p:sp>
        <p:nvSpPr>
          <p:cNvPr id="51" name="layer-566"/>
          <p:cNvSpPr/>
          <p:nvPr/>
        </p:nvSpPr>
        <p:spPr>
          <a:xfrm>
            <a:off x="5669280" y="5138928"/>
            <a:ext cx="5971032" cy="374904"/>
          </a:xfrm>
          <a:prstGeom prst="roundRect">
            <a:avLst>
              <a:gd name="adj" fmla="val 19512"/>
            </a:avLst>
          </a:prstGeom>
          <a:solidFill>
            <a:schemeClr val="bg2"/>
          </a:solidFill>
          <a:ln/>
        </p:spPr>
        <p:txBody>
          <a:bodyPr/>
          <a:lstStyle/>
          <a:p>
            <a:endParaRPr lang="en-US"/>
          </a:p>
        </p:txBody>
      </p:sp>
      <p:sp>
        <p:nvSpPr>
          <p:cNvPr id="52" name="circle-567"/>
          <p:cNvSpPr/>
          <p:nvPr/>
        </p:nvSpPr>
        <p:spPr>
          <a:xfrm>
            <a:off x="5760720" y="5180076"/>
            <a:ext cx="292608" cy="292608"/>
          </a:xfrm>
          <a:prstGeom prst="ellipse">
            <a:avLst/>
          </a:prstGeom>
          <a:solidFill>
            <a:schemeClr val="accent1"/>
          </a:solidFill>
          <a:ln/>
        </p:spPr>
        <p:txBody>
          <a:bodyPr/>
          <a:lstStyle/>
          <a:p>
            <a:endParaRPr lang="en-US"/>
          </a:p>
        </p:txBody>
      </p:sp>
      <p:pic>
        <p:nvPicPr>
          <p:cNvPr id="53" name="icon-568" descr="preencoded.png"/>
          <p:cNvPicPr>
            <a:picLocks noChangeAspect="1"/>
          </p:cNvPicPr>
          <p:nvPr/>
        </p:nvPicPr>
        <p:blipFill>
          <a:blip r:embed="rId9"/>
          <a:stretch>
            <a:fillRect/>
          </a:stretch>
        </p:blipFill>
        <p:spPr>
          <a:xfrm>
            <a:off x="5830946" y="5250302"/>
            <a:ext cx="152156" cy="152156"/>
          </a:xfrm>
          <a:prstGeom prst="rect">
            <a:avLst/>
          </a:prstGeom>
        </p:spPr>
      </p:pic>
      <p:sp>
        <p:nvSpPr>
          <p:cNvPr id="54" name="text-569"/>
          <p:cNvSpPr txBox="1"/>
          <p:nvPr/>
        </p:nvSpPr>
        <p:spPr>
          <a:xfrm>
            <a:off x="6172200" y="5138928"/>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Human oversight</a:t>
            </a:r>
            <a:endParaRPr lang="en-US" sz="1300" dirty="0"/>
          </a:p>
        </p:txBody>
      </p:sp>
      <p:sp>
        <p:nvSpPr>
          <p:cNvPr id="55" name="text-570"/>
          <p:cNvSpPr txBox="1"/>
          <p:nvPr/>
        </p:nvSpPr>
        <p:spPr>
          <a:xfrm>
            <a:off x="7635240" y="5138928"/>
            <a:ext cx="3703320" cy="374904"/>
          </a:xfrm>
          <a:prstGeom prst="rect">
            <a:avLst/>
          </a:prstGeom>
          <a:noFill/>
          <a:ln/>
        </p:spPr>
        <p:txBody>
          <a:bodyPr wrap="square" lIns="0" tIns="0" rIns="0" bIns="0" rtlCol="0" anchor="ctr"/>
          <a:lstStyle/>
          <a:p>
            <a:pPr marL="0" indent="0">
              <a:buNone/>
            </a:pPr>
            <a:r>
              <a:rPr lang="en-US" sz="1200" dirty="0">
                <a:solidFill>
                  <a:schemeClr val="tx1"/>
                </a:solidFill>
              </a:rPr>
              <a:t>Approve high-impact actions; stop button (Art. 14(4)(e))</a:t>
            </a:r>
            <a:endParaRPr lang="en-US" sz="1200" dirty="0"/>
          </a:p>
        </p:txBody>
      </p:sp>
      <p:sp>
        <p:nvSpPr>
          <p:cNvPr id="56" name="layer-571"/>
          <p:cNvSpPr/>
          <p:nvPr/>
        </p:nvSpPr>
        <p:spPr>
          <a:xfrm>
            <a:off x="5669280" y="5568696"/>
            <a:ext cx="5971032" cy="374904"/>
          </a:xfrm>
          <a:prstGeom prst="roundRect">
            <a:avLst>
              <a:gd name="adj" fmla="val 19512"/>
            </a:avLst>
          </a:prstGeom>
          <a:solidFill>
            <a:schemeClr val="bg2"/>
          </a:solidFill>
          <a:ln/>
        </p:spPr>
        <p:txBody>
          <a:bodyPr/>
          <a:lstStyle/>
          <a:p>
            <a:endParaRPr lang="en-US"/>
          </a:p>
        </p:txBody>
      </p:sp>
      <p:sp>
        <p:nvSpPr>
          <p:cNvPr id="57" name="circle-572"/>
          <p:cNvSpPr/>
          <p:nvPr/>
        </p:nvSpPr>
        <p:spPr>
          <a:xfrm>
            <a:off x="5760720" y="5609844"/>
            <a:ext cx="292608" cy="292608"/>
          </a:xfrm>
          <a:prstGeom prst="ellipse">
            <a:avLst/>
          </a:prstGeom>
          <a:solidFill>
            <a:schemeClr val="accent1"/>
          </a:solidFill>
          <a:ln/>
        </p:spPr>
        <p:txBody>
          <a:bodyPr/>
          <a:lstStyle/>
          <a:p>
            <a:endParaRPr lang="en-US"/>
          </a:p>
        </p:txBody>
      </p:sp>
      <p:pic>
        <p:nvPicPr>
          <p:cNvPr id="58" name="icon-573" descr="preencoded.png"/>
          <p:cNvPicPr>
            <a:picLocks noChangeAspect="1"/>
          </p:cNvPicPr>
          <p:nvPr/>
        </p:nvPicPr>
        <p:blipFill>
          <a:blip r:embed="rId10"/>
          <a:stretch>
            <a:fillRect/>
          </a:stretch>
        </p:blipFill>
        <p:spPr>
          <a:xfrm>
            <a:off x="5830946" y="5680070"/>
            <a:ext cx="152156" cy="152156"/>
          </a:xfrm>
          <a:prstGeom prst="rect">
            <a:avLst/>
          </a:prstGeom>
        </p:spPr>
      </p:pic>
      <p:sp>
        <p:nvSpPr>
          <p:cNvPr id="59" name="text-574"/>
          <p:cNvSpPr txBox="1"/>
          <p:nvPr/>
        </p:nvSpPr>
        <p:spPr>
          <a:xfrm>
            <a:off x="6172200" y="5568696"/>
            <a:ext cx="1463040" cy="374904"/>
          </a:xfrm>
          <a:prstGeom prst="rect">
            <a:avLst/>
          </a:prstGeom>
          <a:noFill/>
          <a:ln/>
        </p:spPr>
        <p:txBody>
          <a:bodyPr wrap="square" lIns="0" tIns="0" rIns="0" bIns="0" rtlCol="0" anchor="ctr"/>
          <a:lstStyle/>
          <a:p>
            <a:pPr marL="0" indent="0">
              <a:buNone/>
            </a:pPr>
            <a:r>
              <a:rPr lang="en-US" sz="1300" b="1" dirty="0">
                <a:solidFill>
                  <a:schemeClr val="tx1"/>
                </a:solidFill>
              </a:rPr>
              <a:t>Observability</a:t>
            </a:r>
            <a:endParaRPr lang="en-US" sz="1300" dirty="0"/>
          </a:p>
        </p:txBody>
      </p:sp>
      <p:sp>
        <p:nvSpPr>
          <p:cNvPr id="60" name="text-575"/>
          <p:cNvSpPr txBox="1"/>
          <p:nvPr/>
        </p:nvSpPr>
        <p:spPr>
          <a:xfrm>
            <a:off x="7635240" y="5568696"/>
            <a:ext cx="3703320" cy="374904"/>
          </a:xfrm>
          <a:prstGeom prst="rect">
            <a:avLst/>
          </a:prstGeom>
          <a:noFill/>
          <a:ln/>
        </p:spPr>
        <p:txBody>
          <a:bodyPr wrap="square" lIns="0" tIns="0" rIns="0" bIns="0" rtlCol="0" anchor="ctr"/>
          <a:lstStyle/>
          <a:p>
            <a:pPr marL="0" indent="0">
              <a:buNone/>
            </a:pPr>
            <a:r>
              <a:rPr lang="en-US" sz="1200" dirty="0">
                <a:solidFill>
                  <a:schemeClr val="tx1"/>
                </a:solidFill>
              </a:rPr>
              <a:t>One audit log of inter-agent messages and tool calls</a:t>
            </a:r>
            <a:endParaRPr lang="en-US" sz="1200" dirty="0"/>
          </a:p>
        </p:txBody>
      </p:sp>
      <p:sp>
        <p:nvSpPr>
          <p:cNvPr id="61" name="source-576"/>
          <p:cNvSpPr txBox="1"/>
          <p:nvPr/>
        </p:nvSpPr>
        <p:spPr>
          <a:xfrm>
            <a:off x="548640" y="6199051"/>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Willison (Jun 2025); Meta (Oct 2025); Five Eyes (Apr 2026); NCSC (Aug 2026); CrowdStrike (Sep 2026, vendor); Pillar Security (Aug 2026); LlamaFirewall; arXiv 2609.24967</a:t>
            </a:r>
            <a:endParaRPr lang="en-US" sz="1000" dirty="0"/>
          </a:p>
        </p:txBody>
      </p:sp>
      <p:sp>
        <p:nvSpPr>
          <p:cNvPr id="62"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07  ·  GOVERNANCE</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Rules of the game</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No EU law names agents yet, but general duties already reach them; dedicated agent guidance came first from Singapore and security agencies</a:t>
            </a:r>
            <a:endParaRPr lang="en-US" sz="1600" dirty="0"/>
          </a:p>
        </p:txBody>
      </p:sp>
      <p:sp>
        <p:nvSpPr>
          <p:cNvPr id="5" name="text-577"/>
          <p:cNvSpPr txBox="1"/>
          <p:nvPr/>
        </p:nvSpPr>
        <p:spPr>
          <a:xfrm>
            <a:off x="548640" y="2103120"/>
            <a:ext cx="6400800" cy="320040"/>
          </a:xfrm>
          <a:prstGeom prst="rect">
            <a:avLst/>
          </a:prstGeom>
          <a:noFill/>
          <a:ln/>
        </p:spPr>
        <p:txBody>
          <a:bodyPr wrap="square" lIns="0" tIns="0" rIns="0" bIns="0" rtlCol="0" anchor="t"/>
          <a:lstStyle/>
          <a:p>
            <a:pPr marL="0" indent="0">
              <a:buNone/>
            </a:pPr>
            <a:r>
              <a:rPr lang="en-US" sz="1400" b="1" dirty="0">
                <a:solidFill>
                  <a:schemeClr val="tx1"/>
                </a:solidFill>
              </a:rPr>
              <a:t>EU dates that reach agent orchestration</a:t>
            </a:r>
            <a:endParaRPr lang="en-US" sz="1400" dirty="0"/>
          </a:p>
        </p:txBody>
      </p:sp>
      <p:sp>
        <p:nvSpPr>
          <p:cNvPr id="6" name="line-578"/>
          <p:cNvSpPr/>
          <p:nvPr/>
        </p:nvSpPr>
        <p:spPr>
          <a:xfrm>
            <a:off x="4144337" y="2651760"/>
            <a:ext cx="91" cy="2660904"/>
          </a:xfrm>
          <a:prstGeom prst="line">
            <a:avLst/>
          </a:prstGeom>
          <a:noFill/>
          <a:ln w="9525">
            <a:solidFill>
              <a:srgbClr val="C9D3E3"/>
            </a:solidFill>
            <a:prstDash val="solid"/>
          </a:ln>
        </p:spPr>
        <p:txBody>
          <a:bodyPr/>
          <a:lstStyle/>
          <a:p>
            <a:endParaRPr lang="en-US"/>
          </a:p>
        </p:txBody>
      </p:sp>
      <p:sp>
        <p:nvSpPr>
          <p:cNvPr id="7" name="text-579"/>
          <p:cNvSpPr txBox="1"/>
          <p:nvPr/>
        </p:nvSpPr>
        <p:spPr>
          <a:xfrm>
            <a:off x="3870017" y="2450592"/>
            <a:ext cx="548640" cy="228600"/>
          </a:xfrm>
          <a:prstGeom prst="rect">
            <a:avLst/>
          </a:prstGeom>
          <a:noFill/>
          <a:ln/>
        </p:spPr>
        <p:txBody>
          <a:bodyPr wrap="square" lIns="0" tIns="0" rIns="0" bIns="0" rtlCol="0" anchor="t"/>
          <a:lstStyle/>
          <a:p>
            <a:pPr marL="0" indent="0" algn="ctr">
              <a:buNone/>
            </a:pPr>
            <a:r>
              <a:rPr lang="en-US" sz="1000" dirty="0">
                <a:solidFill>
                  <a:schemeClr val="accent6"/>
                </a:solidFill>
              </a:rPr>
              <a:t>2026</a:t>
            </a:r>
            <a:endParaRPr lang="en-US" sz="1000" dirty="0"/>
          </a:p>
        </p:txBody>
      </p:sp>
      <p:sp>
        <p:nvSpPr>
          <p:cNvPr id="8" name="line-580"/>
          <p:cNvSpPr/>
          <p:nvPr/>
        </p:nvSpPr>
        <p:spPr>
          <a:xfrm>
            <a:off x="4928416" y="2651760"/>
            <a:ext cx="91" cy="2660904"/>
          </a:xfrm>
          <a:prstGeom prst="line">
            <a:avLst/>
          </a:prstGeom>
          <a:noFill/>
          <a:ln w="9525">
            <a:solidFill>
              <a:srgbClr val="C9D3E3"/>
            </a:solidFill>
            <a:prstDash val="solid"/>
          </a:ln>
        </p:spPr>
        <p:txBody>
          <a:bodyPr/>
          <a:lstStyle/>
          <a:p>
            <a:endParaRPr lang="en-US"/>
          </a:p>
        </p:txBody>
      </p:sp>
      <p:sp>
        <p:nvSpPr>
          <p:cNvPr id="9" name="text-581"/>
          <p:cNvSpPr txBox="1"/>
          <p:nvPr/>
        </p:nvSpPr>
        <p:spPr>
          <a:xfrm>
            <a:off x="4654096" y="2450592"/>
            <a:ext cx="548640" cy="228600"/>
          </a:xfrm>
          <a:prstGeom prst="rect">
            <a:avLst/>
          </a:prstGeom>
          <a:noFill/>
          <a:ln/>
        </p:spPr>
        <p:txBody>
          <a:bodyPr wrap="square" lIns="0" tIns="0" rIns="0" bIns="0" rtlCol="0" anchor="t"/>
          <a:lstStyle/>
          <a:p>
            <a:pPr marL="0" indent="0" algn="ctr">
              <a:buNone/>
            </a:pPr>
            <a:r>
              <a:rPr lang="en-US" sz="1000" dirty="0">
                <a:solidFill>
                  <a:schemeClr val="accent6"/>
                </a:solidFill>
              </a:rPr>
              <a:t>2027</a:t>
            </a:r>
            <a:endParaRPr lang="en-US" sz="1000" dirty="0"/>
          </a:p>
        </p:txBody>
      </p:sp>
      <p:sp>
        <p:nvSpPr>
          <p:cNvPr id="10" name="line-582"/>
          <p:cNvSpPr/>
          <p:nvPr/>
        </p:nvSpPr>
        <p:spPr>
          <a:xfrm>
            <a:off x="5712494" y="2651760"/>
            <a:ext cx="91" cy="2660904"/>
          </a:xfrm>
          <a:prstGeom prst="line">
            <a:avLst/>
          </a:prstGeom>
          <a:noFill/>
          <a:ln w="9525">
            <a:solidFill>
              <a:srgbClr val="C9D3E3"/>
            </a:solidFill>
            <a:prstDash val="solid"/>
          </a:ln>
        </p:spPr>
        <p:txBody>
          <a:bodyPr/>
          <a:lstStyle/>
          <a:p>
            <a:endParaRPr lang="en-US"/>
          </a:p>
        </p:txBody>
      </p:sp>
      <p:sp>
        <p:nvSpPr>
          <p:cNvPr id="11" name="text-583"/>
          <p:cNvSpPr txBox="1"/>
          <p:nvPr/>
        </p:nvSpPr>
        <p:spPr>
          <a:xfrm>
            <a:off x="5438174" y="2450592"/>
            <a:ext cx="548640" cy="228600"/>
          </a:xfrm>
          <a:prstGeom prst="rect">
            <a:avLst/>
          </a:prstGeom>
          <a:noFill/>
          <a:ln/>
        </p:spPr>
        <p:txBody>
          <a:bodyPr wrap="square" lIns="0" tIns="0" rIns="0" bIns="0" rtlCol="0" anchor="t"/>
          <a:lstStyle/>
          <a:p>
            <a:pPr marL="0" indent="0" algn="ctr">
              <a:buNone/>
            </a:pPr>
            <a:r>
              <a:rPr lang="en-US" sz="1000" dirty="0">
                <a:solidFill>
                  <a:schemeClr val="accent6"/>
                </a:solidFill>
              </a:rPr>
              <a:t>2028</a:t>
            </a:r>
            <a:endParaRPr lang="en-US" sz="1000" dirty="0"/>
          </a:p>
        </p:txBody>
      </p:sp>
      <p:sp>
        <p:nvSpPr>
          <p:cNvPr id="12" name="line-584"/>
          <p:cNvSpPr/>
          <p:nvPr/>
        </p:nvSpPr>
        <p:spPr>
          <a:xfrm>
            <a:off x="4741526" y="2651760"/>
            <a:ext cx="91" cy="2660904"/>
          </a:xfrm>
          <a:prstGeom prst="line">
            <a:avLst/>
          </a:prstGeom>
          <a:noFill/>
          <a:ln w="19050">
            <a:solidFill>
              <a:srgbClr val="0891B2"/>
            </a:solidFill>
            <a:prstDash val="dash"/>
          </a:ln>
        </p:spPr>
        <p:txBody>
          <a:bodyPr/>
          <a:lstStyle/>
          <a:p>
            <a:endParaRPr lang="en-US"/>
          </a:p>
        </p:txBody>
      </p:sp>
      <p:sp>
        <p:nvSpPr>
          <p:cNvPr id="13" name="text-585"/>
          <p:cNvSpPr txBox="1"/>
          <p:nvPr/>
        </p:nvSpPr>
        <p:spPr>
          <a:xfrm>
            <a:off x="4467206" y="5330952"/>
            <a:ext cx="548640" cy="201168"/>
          </a:xfrm>
          <a:prstGeom prst="rect">
            <a:avLst/>
          </a:prstGeom>
          <a:noFill/>
          <a:ln/>
        </p:spPr>
        <p:txBody>
          <a:bodyPr wrap="square" lIns="0" tIns="0" rIns="0" bIns="0" rtlCol="0" anchor="t"/>
          <a:lstStyle/>
          <a:p>
            <a:pPr marL="0" indent="0" algn="ctr">
              <a:buNone/>
            </a:pPr>
            <a:r>
              <a:rPr lang="en-US" sz="1000" b="1" dirty="0">
                <a:solidFill>
                  <a:schemeClr val="accent1"/>
                </a:solidFill>
              </a:rPr>
              <a:t>today</a:t>
            </a:r>
            <a:endParaRPr lang="en-US" sz="1000" dirty="0"/>
          </a:p>
        </p:txBody>
      </p:sp>
      <p:sp>
        <p:nvSpPr>
          <p:cNvPr id="14" name="line-586"/>
          <p:cNvSpPr/>
          <p:nvPr/>
        </p:nvSpPr>
        <p:spPr>
          <a:xfrm>
            <a:off x="3429000" y="2834640"/>
            <a:ext cx="91" cy="91"/>
          </a:xfrm>
          <a:prstGeom prst="line">
            <a:avLst/>
          </a:prstGeom>
          <a:noFill/>
          <a:ln w="9525">
            <a:solidFill>
              <a:srgbClr val="C9D3E3"/>
            </a:solidFill>
            <a:prstDash val="solid"/>
          </a:ln>
        </p:spPr>
        <p:txBody>
          <a:bodyPr/>
          <a:lstStyle/>
          <a:p>
            <a:endParaRPr lang="en-US"/>
          </a:p>
        </p:txBody>
      </p:sp>
      <p:sp>
        <p:nvSpPr>
          <p:cNvPr id="15" name="milestone-587"/>
          <p:cNvSpPr/>
          <p:nvPr/>
        </p:nvSpPr>
        <p:spPr>
          <a:xfrm>
            <a:off x="3337560" y="2743200"/>
            <a:ext cx="182880" cy="182880"/>
          </a:xfrm>
          <a:prstGeom prst="diamond">
            <a:avLst/>
          </a:prstGeom>
          <a:solidFill>
            <a:schemeClr val="tx2"/>
          </a:solidFill>
          <a:ln w="15875">
            <a:solidFill>
              <a:schemeClr val="tx2"/>
            </a:solidFill>
            <a:prstDash val="solid"/>
          </a:ln>
        </p:spPr>
        <p:txBody>
          <a:bodyPr/>
          <a:lstStyle/>
          <a:p>
            <a:endParaRPr lang="en-US"/>
          </a:p>
        </p:txBody>
      </p:sp>
      <p:sp>
        <p:nvSpPr>
          <p:cNvPr id="16" name="text-588"/>
          <p:cNvSpPr txBox="1"/>
          <p:nvPr/>
        </p:nvSpPr>
        <p:spPr>
          <a:xfrm>
            <a:off x="548640" y="2697480"/>
            <a:ext cx="2788920" cy="274320"/>
          </a:xfrm>
          <a:prstGeom prst="rect">
            <a:avLst/>
          </a:prstGeom>
          <a:noFill/>
          <a:ln/>
        </p:spPr>
        <p:txBody>
          <a:bodyPr wrap="square" lIns="0" tIns="0" rIns="0" bIns="0" rtlCol="0" anchor="t"/>
          <a:lstStyle/>
          <a:p>
            <a:pPr marL="0" indent="0">
              <a:buNone/>
            </a:pPr>
            <a:r>
              <a:rPr lang="en-US" sz="1200" dirty="0">
                <a:solidFill>
                  <a:schemeClr val="tx1"/>
                </a:solidFill>
              </a:rPr>
              <a:t>Prohibitions, AI literacy</a:t>
            </a:r>
            <a:endParaRPr lang="en-US" sz="1200" dirty="0"/>
          </a:p>
        </p:txBody>
      </p:sp>
      <p:sp>
        <p:nvSpPr>
          <p:cNvPr id="17" name="text-589"/>
          <p:cNvSpPr txBox="1"/>
          <p:nvPr/>
        </p:nvSpPr>
        <p:spPr>
          <a:xfrm>
            <a:off x="3566160" y="2715768"/>
            <a:ext cx="896112" cy="237744"/>
          </a:xfrm>
          <a:prstGeom prst="rect">
            <a:avLst/>
          </a:prstGeom>
          <a:noFill/>
          <a:ln/>
        </p:spPr>
        <p:txBody>
          <a:bodyPr wrap="square" lIns="0" tIns="0" rIns="0" bIns="0" rtlCol="0" anchor="t"/>
          <a:lstStyle/>
          <a:p>
            <a:pPr marL="0" indent="0" algn="l">
              <a:buNone/>
            </a:pPr>
            <a:r>
              <a:rPr lang="en-US" sz="1000" dirty="0">
                <a:solidFill>
                  <a:schemeClr val="accent6"/>
                </a:solidFill>
              </a:rPr>
              <a:t>2 Feb 2025</a:t>
            </a:r>
            <a:endParaRPr lang="en-US" sz="1000" dirty="0"/>
          </a:p>
        </p:txBody>
      </p:sp>
      <p:sp>
        <p:nvSpPr>
          <p:cNvPr id="18" name="line-590"/>
          <p:cNvSpPr/>
          <p:nvPr/>
        </p:nvSpPr>
        <p:spPr>
          <a:xfrm>
            <a:off x="3429000" y="3172968"/>
            <a:ext cx="388817" cy="91"/>
          </a:xfrm>
          <a:prstGeom prst="line">
            <a:avLst/>
          </a:prstGeom>
          <a:noFill/>
          <a:ln w="9525">
            <a:solidFill>
              <a:srgbClr val="C9D3E3"/>
            </a:solidFill>
            <a:prstDash val="solid"/>
          </a:ln>
        </p:spPr>
        <p:txBody>
          <a:bodyPr/>
          <a:lstStyle/>
          <a:p>
            <a:endParaRPr lang="en-US"/>
          </a:p>
        </p:txBody>
      </p:sp>
      <p:sp>
        <p:nvSpPr>
          <p:cNvPr id="19" name="milestone-591"/>
          <p:cNvSpPr/>
          <p:nvPr/>
        </p:nvSpPr>
        <p:spPr>
          <a:xfrm>
            <a:off x="3726377" y="3081528"/>
            <a:ext cx="182880" cy="182880"/>
          </a:xfrm>
          <a:prstGeom prst="diamond">
            <a:avLst/>
          </a:prstGeom>
          <a:solidFill>
            <a:schemeClr val="tx2"/>
          </a:solidFill>
          <a:ln w="15875">
            <a:solidFill>
              <a:schemeClr val="tx2"/>
            </a:solidFill>
            <a:prstDash val="solid"/>
          </a:ln>
        </p:spPr>
        <p:txBody>
          <a:bodyPr/>
          <a:lstStyle/>
          <a:p>
            <a:endParaRPr lang="en-US"/>
          </a:p>
        </p:txBody>
      </p:sp>
      <p:sp>
        <p:nvSpPr>
          <p:cNvPr id="20" name="text-592"/>
          <p:cNvSpPr txBox="1"/>
          <p:nvPr/>
        </p:nvSpPr>
        <p:spPr>
          <a:xfrm>
            <a:off x="548640" y="3035808"/>
            <a:ext cx="2788920" cy="274320"/>
          </a:xfrm>
          <a:prstGeom prst="rect">
            <a:avLst/>
          </a:prstGeom>
          <a:noFill/>
          <a:ln/>
        </p:spPr>
        <p:txBody>
          <a:bodyPr wrap="square" lIns="0" tIns="0" rIns="0" bIns="0" rtlCol="0" anchor="t"/>
          <a:lstStyle/>
          <a:p>
            <a:pPr marL="0" indent="0">
              <a:buNone/>
            </a:pPr>
            <a:r>
              <a:rPr lang="en-US" sz="1200" dirty="0">
                <a:solidFill>
                  <a:schemeClr val="tx1"/>
                </a:solidFill>
              </a:rPr>
              <a:t>GPAI model duties</a:t>
            </a:r>
            <a:endParaRPr lang="en-US" sz="1200" dirty="0"/>
          </a:p>
        </p:txBody>
      </p:sp>
      <p:sp>
        <p:nvSpPr>
          <p:cNvPr id="21" name="text-593"/>
          <p:cNvSpPr txBox="1"/>
          <p:nvPr/>
        </p:nvSpPr>
        <p:spPr>
          <a:xfrm>
            <a:off x="3954977" y="3054096"/>
            <a:ext cx="896112" cy="237744"/>
          </a:xfrm>
          <a:prstGeom prst="rect">
            <a:avLst/>
          </a:prstGeom>
          <a:noFill/>
          <a:ln/>
        </p:spPr>
        <p:txBody>
          <a:bodyPr wrap="square" lIns="0" tIns="0" rIns="0" bIns="0" rtlCol="0" anchor="t"/>
          <a:lstStyle/>
          <a:p>
            <a:pPr marL="0" indent="0" algn="l">
              <a:buNone/>
            </a:pPr>
            <a:r>
              <a:rPr lang="en-US" sz="1000" dirty="0">
                <a:solidFill>
                  <a:schemeClr val="accent6"/>
                </a:solidFill>
              </a:rPr>
              <a:t>2 Aug 2025</a:t>
            </a:r>
            <a:endParaRPr lang="en-US" sz="1000" dirty="0"/>
          </a:p>
        </p:txBody>
      </p:sp>
      <p:sp>
        <p:nvSpPr>
          <p:cNvPr id="22" name="line-594"/>
          <p:cNvSpPr/>
          <p:nvPr/>
        </p:nvSpPr>
        <p:spPr>
          <a:xfrm>
            <a:off x="3429000" y="3511296"/>
            <a:ext cx="1160006" cy="91"/>
          </a:xfrm>
          <a:prstGeom prst="line">
            <a:avLst/>
          </a:prstGeom>
          <a:noFill/>
          <a:ln w="9525">
            <a:solidFill>
              <a:srgbClr val="C9D3E3"/>
            </a:solidFill>
            <a:prstDash val="solid"/>
          </a:ln>
        </p:spPr>
        <p:txBody>
          <a:bodyPr/>
          <a:lstStyle/>
          <a:p>
            <a:endParaRPr lang="en-US"/>
          </a:p>
        </p:txBody>
      </p:sp>
      <p:sp>
        <p:nvSpPr>
          <p:cNvPr id="23" name="milestone-595"/>
          <p:cNvSpPr/>
          <p:nvPr/>
        </p:nvSpPr>
        <p:spPr>
          <a:xfrm>
            <a:off x="4497566" y="3419856"/>
            <a:ext cx="182880" cy="182880"/>
          </a:xfrm>
          <a:prstGeom prst="diamond">
            <a:avLst/>
          </a:prstGeom>
          <a:solidFill>
            <a:schemeClr val="tx2"/>
          </a:solidFill>
          <a:ln w="15875">
            <a:solidFill>
              <a:schemeClr val="tx2"/>
            </a:solidFill>
            <a:prstDash val="solid"/>
          </a:ln>
        </p:spPr>
        <p:txBody>
          <a:bodyPr/>
          <a:lstStyle/>
          <a:p>
            <a:endParaRPr lang="en-US"/>
          </a:p>
        </p:txBody>
      </p:sp>
      <p:sp>
        <p:nvSpPr>
          <p:cNvPr id="24" name="text-596"/>
          <p:cNvSpPr txBox="1"/>
          <p:nvPr/>
        </p:nvSpPr>
        <p:spPr>
          <a:xfrm>
            <a:off x="548640" y="3374136"/>
            <a:ext cx="2788920" cy="274320"/>
          </a:xfrm>
          <a:prstGeom prst="rect">
            <a:avLst/>
          </a:prstGeom>
          <a:noFill/>
          <a:ln/>
        </p:spPr>
        <p:txBody>
          <a:bodyPr wrap="square" lIns="0" tIns="0" rIns="0" bIns="0" rtlCol="0" anchor="t"/>
          <a:lstStyle/>
          <a:p>
            <a:pPr marL="0" indent="0">
              <a:buNone/>
            </a:pPr>
            <a:r>
              <a:rPr lang="en-US" sz="1200" dirty="0">
                <a:solidFill>
                  <a:schemeClr val="tx1"/>
                </a:solidFill>
              </a:rPr>
              <a:t>Digital Omnibus in force</a:t>
            </a:r>
            <a:endParaRPr lang="en-US" sz="1200" dirty="0"/>
          </a:p>
        </p:txBody>
      </p:sp>
      <p:sp>
        <p:nvSpPr>
          <p:cNvPr id="25" name="text-597"/>
          <p:cNvSpPr txBox="1"/>
          <p:nvPr/>
        </p:nvSpPr>
        <p:spPr>
          <a:xfrm>
            <a:off x="3555734" y="3392424"/>
            <a:ext cx="896112" cy="237744"/>
          </a:xfrm>
          <a:prstGeom prst="rect">
            <a:avLst/>
          </a:prstGeom>
          <a:noFill/>
          <a:ln/>
        </p:spPr>
        <p:txBody>
          <a:bodyPr wrap="square" lIns="0" tIns="0" rIns="0" bIns="0" rtlCol="0" anchor="t"/>
          <a:lstStyle/>
          <a:p>
            <a:pPr marL="0" indent="0" algn="r">
              <a:buNone/>
            </a:pPr>
            <a:r>
              <a:rPr lang="en-US" sz="1000" dirty="0">
                <a:solidFill>
                  <a:schemeClr val="accent6"/>
                </a:solidFill>
              </a:rPr>
              <a:t>27 Jul 2026</a:t>
            </a:r>
            <a:endParaRPr lang="en-US" sz="1000" dirty="0"/>
          </a:p>
        </p:txBody>
      </p:sp>
      <p:sp>
        <p:nvSpPr>
          <p:cNvPr id="26" name="line-598"/>
          <p:cNvSpPr/>
          <p:nvPr/>
        </p:nvSpPr>
        <p:spPr>
          <a:xfrm>
            <a:off x="3429000" y="3849624"/>
            <a:ext cx="1172895" cy="91"/>
          </a:xfrm>
          <a:prstGeom prst="line">
            <a:avLst/>
          </a:prstGeom>
          <a:noFill/>
          <a:ln w="9525">
            <a:solidFill>
              <a:srgbClr val="C9D3E3"/>
            </a:solidFill>
            <a:prstDash val="solid"/>
          </a:ln>
        </p:spPr>
        <p:txBody>
          <a:bodyPr/>
          <a:lstStyle/>
          <a:p>
            <a:endParaRPr lang="en-US"/>
          </a:p>
        </p:txBody>
      </p:sp>
      <p:sp>
        <p:nvSpPr>
          <p:cNvPr id="27" name="milestone-599"/>
          <p:cNvSpPr/>
          <p:nvPr/>
        </p:nvSpPr>
        <p:spPr>
          <a:xfrm>
            <a:off x="4510455" y="3758184"/>
            <a:ext cx="182880" cy="182880"/>
          </a:xfrm>
          <a:prstGeom prst="diamond">
            <a:avLst/>
          </a:prstGeom>
          <a:solidFill>
            <a:schemeClr val="tx2"/>
          </a:solidFill>
          <a:ln w="15875">
            <a:solidFill>
              <a:schemeClr val="tx2"/>
            </a:solidFill>
            <a:prstDash val="solid"/>
          </a:ln>
        </p:spPr>
        <p:txBody>
          <a:bodyPr/>
          <a:lstStyle/>
          <a:p>
            <a:endParaRPr lang="en-US"/>
          </a:p>
        </p:txBody>
      </p:sp>
      <p:sp>
        <p:nvSpPr>
          <p:cNvPr id="28" name="text-600"/>
          <p:cNvSpPr txBox="1"/>
          <p:nvPr/>
        </p:nvSpPr>
        <p:spPr>
          <a:xfrm>
            <a:off x="548640" y="3712464"/>
            <a:ext cx="2788920" cy="274320"/>
          </a:xfrm>
          <a:prstGeom prst="rect">
            <a:avLst/>
          </a:prstGeom>
          <a:noFill/>
          <a:ln/>
        </p:spPr>
        <p:txBody>
          <a:bodyPr wrap="square" lIns="0" tIns="0" rIns="0" bIns="0" rtlCol="0" anchor="t"/>
          <a:lstStyle/>
          <a:p>
            <a:pPr marL="0" indent="0">
              <a:buNone/>
            </a:pPr>
            <a:r>
              <a:rPr lang="en-US" sz="1200" dirty="0">
                <a:solidFill>
                  <a:schemeClr val="tx1"/>
                </a:solidFill>
              </a:rPr>
              <a:t>Transparency, Art. 50</a:t>
            </a:r>
            <a:endParaRPr lang="en-US" sz="1200" dirty="0"/>
          </a:p>
        </p:txBody>
      </p:sp>
      <p:sp>
        <p:nvSpPr>
          <p:cNvPr id="29" name="text-601"/>
          <p:cNvSpPr txBox="1"/>
          <p:nvPr/>
        </p:nvSpPr>
        <p:spPr>
          <a:xfrm>
            <a:off x="3568623" y="3730752"/>
            <a:ext cx="896112" cy="237744"/>
          </a:xfrm>
          <a:prstGeom prst="rect">
            <a:avLst/>
          </a:prstGeom>
          <a:noFill/>
          <a:ln/>
        </p:spPr>
        <p:txBody>
          <a:bodyPr wrap="square" lIns="0" tIns="0" rIns="0" bIns="0" rtlCol="0" anchor="t"/>
          <a:lstStyle/>
          <a:p>
            <a:pPr marL="0" indent="0" algn="r">
              <a:buNone/>
            </a:pPr>
            <a:r>
              <a:rPr lang="en-US" sz="1000" dirty="0">
                <a:solidFill>
                  <a:schemeClr val="accent6"/>
                </a:solidFill>
              </a:rPr>
              <a:t>2 Aug 2026</a:t>
            </a:r>
            <a:endParaRPr lang="en-US" sz="1000" dirty="0"/>
          </a:p>
        </p:txBody>
      </p:sp>
      <p:sp>
        <p:nvSpPr>
          <p:cNvPr id="30" name="line-602"/>
          <p:cNvSpPr/>
          <p:nvPr/>
        </p:nvSpPr>
        <p:spPr>
          <a:xfrm>
            <a:off x="3429000" y="4187952"/>
            <a:ext cx="1258822" cy="91"/>
          </a:xfrm>
          <a:prstGeom prst="line">
            <a:avLst/>
          </a:prstGeom>
          <a:noFill/>
          <a:ln w="9525">
            <a:solidFill>
              <a:srgbClr val="C9D3E3"/>
            </a:solidFill>
            <a:prstDash val="solid"/>
          </a:ln>
        </p:spPr>
        <p:txBody>
          <a:bodyPr/>
          <a:lstStyle/>
          <a:p>
            <a:endParaRPr lang="en-US"/>
          </a:p>
        </p:txBody>
      </p:sp>
      <p:sp>
        <p:nvSpPr>
          <p:cNvPr id="31" name="milestone-603"/>
          <p:cNvSpPr/>
          <p:nvPr/>
        </p:nvSpPr>
        <p:spPr>
          <a:xfrm>
            <a:off x="4596382" y="4096512"/>
            <a:ext cx="182880" cy="182880"/>
          </a:xfrm>
          <a:prstGeom prst="diamond">
            <a:avLst/>
          </a:prstGeom>
          <a:solidFill>
            <a:schemeClr val="tx2"/>
          </a:solidFill>
          <a:ln w="15875">
            <a:solidFill>
              <a:schemeClr val="tx2"/>
            </a:solidFill>
            <a:prstDash val="solid"/>
          </a:ln>
        </p:spPr>
        <p:txBody>
          <a:bodyPr/>
          <a:lstStyle/>
          <a:p>
            <a:endParaRPr lang="en-US"/>
          </a:p>
        </p:txBody>
      </p:sp>
      <p:sp>
        <p:nvSpPr>
          <p:cNvPr id="32" name="text-604"/>
          <p:cNvSpPr txBox="1"/>
          <p:nvPr/>
        </p:nvSpPr>
        <p:spPr>
          <a:xfrm>
            <a:off x="548640" y="4050792"/>
            <a:ext cx="2788920" cy="274320"/>
          </a:xfrm>
          <a:prstGeom prst="rect">
            <a:avLst/>
          </a:prstGeom>
          <a:noFill/>
          <a:ln/>
        </p:spPr>
        <p:txBody>
          <a:bodyPr wrap="square" lIns="0" tIns="0" rIns="0" bIns="0" rtlCol="0" anchor="t"/>
          <a:lstStyle/>
          <a:p>
            <a:pPr marL="0" indent="0">
              <a:buNone/>
            </a:pPr>
            <a:r>
              <a:rPr lang="en-US" sz="1200" dirty="0">
                <a:solidFill>
                  <a:schemeClr val="tx1"/>
                </a:solidFill>
              </a:rPr>
              <a:t>CRA Art. 14 reporting</a:t>
            </a:r>
            <a:endParaRPr lang="en-US" sz="1200" dirty="0"/>
          </a:p>
        </p:txBody>
      </p:sp>
      <p:sp>
        <p:nvSpPr>
          <p:cNvPr id="33" name="text-605"/>
          <p:cNvSpPr txBox="1"/>
          <p:nvPr/>
        </p:nvSpPr>
        <p:spPr>
          <a:xfrm>
            <a:off x="3654550" y="4069080"/>
            <a:ext cx="896112" cy="237744"/>
          </a:xfrm>
          <a:prstGeom prst="rect">
            <a:avLst/>
          </a:prstGeom>
          <a:noFill/>
          <a:ln/>
        </p:spPr>
        <p:txBody>
          <a:bodyPr wrap="square" lIns="0" tIns="0" rIns="0" bIns="0" rtlCol="0" anchor="t"/>
          <a:lstStyle/>
          <a:p>
            <a:pPr marL="0" indent="0" algn="r">
              <a:buNone/>
            </a:pPr>
            <a:r>
              <a:rPr lang="en-US" sz="1000" dirty="0">
                <a:solidFill>
                  <a:schemeClr val="accent6"/>
                </a:solidFill>
              </a:rPr>
              <a:t>11 Sep 2026</a:t>
            </a:r>
            <a:endParaRPr lang="en-US" sz="1000" dirty="0"/>
          </a:p>
        </p:txBody>
      </p:sp>
      <p:sp>
        <p:nvSpPr>
          <p:cNvPr id="34" name="line-606"/>
          <p:cNvSpPr/>
          <p:nvPr/>
        </p:nvSpPr>
        <p:spPr>
          <a:xfrm>
            <a:off x="3429000" y="4526280"/>
            <a:ext cx="2219049" cy="91"/>
          </a:xfrm>
          <a:prstGeom prst="line">
            <a:avLst/>
          </a:prstGeom>
          <a:noFill/>
          <a:ln w="9525">
            <a:solidFill>
              <a:srgbClr val="C9D3E3"/>
            </a:solidFill>
            <a:prstDash val="solid"/>
          </a:ln>
        </p:spPr>
        <p:txBody>
          <a:bodyPr/>
          <a:lstStyle/>
          <a:p>
            <a:endParaRPr lang="en-US"/>
          </a:p>
        </p:txBody>
      </p:sp>
      <p:sp>
        <p:nvSpPr>
          <p:cNvPr id="35" name="milestone-607"/>
          <p:cNvSpPr/>
          <p:nvPr/>
        </p:nvSpPr>
        <p:spPr>
          <a:xfrm>
            <a:off x="5556609" y="4434840"/>
            <a:ext cx="182880" cy="182880"/>
          </a:xfrm>
          <a:prstGeom prst="diamond">
            <a:avLst/>
          </a:prstGeom>
          <a:solidFill>
            <a:srgbClr val="FFFFFF"/>
          </a:solidFill>
          <a:ln w="15875">
            <a:solidFill>
              <a:schemeClr val="tx2"/>
            </a:solidFill>
            <a:prstDash val="solid"/>
          </a:ln>
        </p:spPr>
        <p:txBody>
          <a:bodyPr/>
          <a:lstStyle/>
          <a:p>
            <a:endParaRPr lang="en-US"/>
          </a:p>
        </p:txBody>
      </p:sp>
      <p:sp>
        <p:nvSpPr>
          <p:cNvPr id="36" name="text-608"/>
          <p:cNvSpPr txBox="1"/>
          <p:nvPr/>
        </p:nvSpPr>
        <p:spPr>
          <a:xfrm>
            <a:off x="548640" y="4389120"/>
            <a:ext cx="2788920" cy="274320"/>
          </a:xfrm>
          <a:prstGeom prst="rect">
            <a:avLst/>
          </a:prstGeom>
          <a:noFill/>
          <a:ln/>
        </p:spPr>
        <p:txBody>
          <a:bodyPr wrap="square" lIns="0" tIns="0" rIns="0" bIns="0" rtlCol="0" anchor="t"/>
          <a:lstStyle/>
          <a:p>
            <a:pPr marL="0" indent="0">
              <a:buNone/>
            </a:pPr>
            <a:r>
              <a:rPr lang="en-US" sz="1200" b="1" dirty="0">
                <a:solidFill>
                  <a:schemeClr val="tx1"/>
                </a:solidFill>
              </a:rPr>
              <a:t>High-risk regime, Annex III</a:t>
            </a:r>
            <a:endParaRPr lang="en-US" sz="1200" dirty="0"/>
          </a:p>
        </p:txBody>
      </p:sp>
      <p:sp>
        <p:nvSpPr>
          <p:cNvPr id="37" name="text-609"/>
          <p:cNvSpPr txBox="1"/>
          <p:nvPr/>
        </p:nvSpPr>
        <p:spPr>
          <a:xfrm>
            <a:off x="5785209" y="4407408"/>
            <a:ext cx="896112" cy="237744"/>
          </a:xfrm>
          <a:prstGeom prst="rect">
            <a:avLst/>
          </a:prstGeom>
          <a:noFill/>
          <a:ln/>
        </p:spPr>
        <p:txBody>
          <a:bodyPr wrap="square" lIns="0" tIns="0" rIns="0" bIns="0" rtlCol="0" anchor="t"/>
          <a:lstStyle/>
          <a:p>
            <a:pPr marL="0" indent="0" algn="l">
              <a:buNone/>
            </a:pPr>
            <a:r>
              <a:rPr lang="en-US" sz="1000" dirty="0">
                <a:solidFill>
                  <a:schemeClr val="accent6"/>
                </a:solidFill>
              </a:rPr>
              <a:t>2 Dec 2027</a:t>
            </a:r>
            <a:endParaRPr lang="en-US" sz="1000" dirty="0"/>
          </a:p>
        </p:txBody>
      </p:sp>
      <p:sp>
        <p:nvSpPr>
          <p:cNvPr id="38" name="line-610"/>
          <p:cNvSpPr/>
          <p:nvPr/>
        </p:nvSpPr>
        <p:spPr>
          <a:xfrm>
            <a:off x="3429000" y="4864608"/>
            <a:ext cx="2238382" cy="91"/>
          </a:xfrm>
          <a:prstGeom prst="line">
            <a:avLst/>
          </a:prstGeom>
          <a:noFill/>
          <a:ln w="9525">
            <a:solidFill>
              <a:srgbClr val="C9D3E3"/>
            </a:solidFill>
            <a:prstDash val="solid"/>
          </a:ln>
        </p:spPr>
        <p:txBody>
          <a:bodyPr/>
          <a:lstStyle/>
          <a:p>
            <a:endParaRPr lang="en-US"/>
          </a:p>
        </p:txBody>
      </p:sp>
      <p:sp>
        <p:nvSpPr>
          <p:cNvPr id="39" name="milestone-611"/>
          <p:cNvSpPr/>
          <p:nvPr/>
        </p:nvSpPr>
        <p:spPr>
          <a:xfrm>
            <a:off x="5575942" y="4773168"/>
            <a:ext cx="182880" cy="182880"/>
          </a:xfrm>
          <a:prstGeom prst="diamond">
            <a:avLst/>
          </a:prstGeom>
          <a:solidFill>
            <a:srgbClr val="FFFFFF"/>
          </a:solidFill>
          <a:ln w="15875">
            <a:solidFill>
              <a:schemeClr val="tx2"/>
            </a:solidFill>
            <a:prstDash val="solid"/>
          </a:ln>
        </p:spPr>
        <p:txBody>
          <a:bodyPr/>
          <a:lstStyle/>
          <a:p>
            <a:endParaRPr lang="en-US"/>
          </a:p>
        </p:txBody>
      </p:sp>
      <p:sp>
        <p:nvSpPr>
          <p:cNvPr id="40" name="text-612"/>
          <p:cNvSpPr txBox="1"/>
          <p:nvPr/>
        </p:nvSpPr>
        <p:spPr>
          <a:xfrm>
            <a:off x="548640" y="4727448"/>
            <a:ext cx="2788920" cy="274320"/>
          </a:xfrm>
          <a:prstGeom prst="rect">
            <a:avLst/>
          </a:prstGeom>
          <a:noFill/>
          <a:ln/>
        </p:spPr>
        <p:txBody>
          <a:bodyPr wrap="square" lIns="0" tIns="0" rIns="0" bIns="0" rtlCol="0" anchor="t"/>
          <a:lstStyle/>
          <a:p>
            <a:pPr marL="0" indent="0">
              <a:buNone/>
            </a:pPr>
            <a:r>
              <a:rPr lang="en-US" sz="1200" dirty="0">
                <a:solidFill>
                  <a:schemeClr val="tx1"/>
                </a:solidFill>
              </a:rPr>
              <a:t>CRA main obligations</a:t>
            </a:r>
            <a:endParaRPr lang="en-US" sz="1200" dirty="0"/>
          </a:p>
        </p:txBody>
      </p:sp>
      <p:sp>
        <p:nvSpPr>
          <p:cNvPr id="41" name="text-613"/>
          <p:cNvSpPr txBox="1"/>
          <p:nvPr/>
        </p:nvSpPr>
        <p:spPr>
          <a:xfrm>
            <a:off x="5804542" y="4745736"/>
            <a:ext cx="896112" cy="237744"/>
          </a:xfrm>
          <a:prstGeom prst="rect">
            <a:avLst/>
          </a:prstGeom>
          <a:noFill/>
          <a:ln/>
        </p:spPr>
        <p:txBody>
          <a:bodyPr wrap="square" lIns="0" tIns="0" rIns="0" bIns="0" rtlCol="0" anchor="t"/>
          <a:lstStyle/>
          <a:p>
            <a:pPr marL="0" indent="0" algn="l">
              <a:buNone/>
            </a:pPr>
            <a:r>
              <a:rPr lang="en-US" sz="1000" dirty="0">
                <a:solidFill>
                  <a:schemeClr val="accent6"/>
                </a:solidFill>
              </a:rPr>
              <a:t>11 Dec 2027</a:t>
            </a:r>
            <a:endParaRPr lang="en-US" sz="1000" dirty="0"/>
          </a:p>
        </p:txBody>
      </p:sp>
      <p:sp>
        <p:nvSpPr>
          <p:cNvPr id="42" name="line-614"/>
          <p:cNvSpPr/>
          <p:nvPr/>
        </p:nvSpPr>
        <p:spPr>
          <a:xfrm>
            <a:off x="3429000" y="5202936"/>
            <a:ext cx="2743200" cy="91"/>
          </a:xfrm>
          <a:prstGeom prst="line">
            <a:avLst/>
          </a:prstGeom>
          <a:noFill/>
          <a:ln w="9525">
            <a:solidFill>
              <a:srgbClr val="C9D3E3"/>
            </a:solidFill>
            <a:prstDash val="solid"/>
          </a:ln>
        </p:spPr>
        <p:txBody>
          <a:bodyPr/>
          <a:lstStyle/>
          <a:p>
            <a:endParaRPr lang="en-US"/>
          </a:p>
        </p:txBody>
      </p:sp>
      <p:sp>
        <p:nvSpPr>
          <p:cNvPr id="43" name="milestone-615"/>
          <p:cNvSpPr/>
          <p:nvPr/>
        </p:nvSpPr>
        <p:spPr>
          <a:xfrm>
            <a:off x="6080760" y="5111496"/>
            <a:ext cx="182880" cy="182880"/>
          </a:xfrm>
          <a:prstGeom prst="diamond">
            <a:avLst/>
          </a:prstGeom>
          <a:solidFill>
            <a:srgbClr val="FFFFFF"/>
          </a:solidFill>
          <a:ln w="15875">
            <a:solidFill>
              <a:schemeClr val="tx2"/>
            </a:solidFill>
            <a:prstDash val="solid"/>
          </a:ln>
        </p:spPr>
        <p:txBody>
          <a:bodyPr/>
          <a:lstStyle/>
          <a:p>
            <a:endParaRPr lang="en-US"/>
          </a:p>
        </p:txBody>
      </p:sp>
      <p:sp>
        <p:nvSpPr>
          <p:cNvPr id="44" name="text-616"/>
          <p:cNvSpPr txBox="1"/>
          <p:nvPr/>
        </p:nvSpPr>
        <p:spPr>
          <a:xfrm>
            <a:off x="548640" y="5065776"/>
            <a:ext cx="2788920" cy="274320"/>
          </a:xfrm>
          <a:prstGeom prst="rect">
            <a:avLst/>
          </a:prstGeom>
          <a:noFill/>
          <a:ln/>
        </p:spPr>
        <p:txBody>
          <a:bodyPr wrap="square" lIns="0" tIns="0" rIns="0" bIns="0" rtlCol="0" anchor="t"/>
          <a:lstStyle/>
          <a:p>
            <a:pPr marL="0" indent="0">
              <a:buNone/>
            </a:pPr>
            <a:r>
              <a:rPr lang="en-US" sz="1200" dirty="0">
                <a:solidFill>
                  <a:schemeClr val="tx1"/>
                </a:solidFill>
              </a:rPr>
              <a:t>High-risk regime, Annex I</a:t>
            </a:r>
            <a:endParaRPr lang="en-US" sz="1200" dirty="0"/>
          </a:p>
        </p:txBody>
      </p:sp>
      <p:sp>
        <p:nvSpPr>
          <p:cNvPr id="45" name="text-617"/>
          <p:cNvSpPr txBox="1"/>
          <p:nvPr/>
        </p:nvSpPr>
        <p:spPr>
          <a:xfrm>
            <a:off x="6309360" y="5084064"/>
            <a:ext cx="896112" cy="237744"/>
          </a:xfrm>
          <a:prstGeom prst="rect">
            <a:avLst/>
          </a:prstGeom>
          <a:noFill/>
          <a:ln/>
        </p:spPr>
        <p:txBody>
          <a:bodyPr wrap="square" lIns="0" tIns="0" rIns="0" bIns="0" rtlCol="0" anchor="t"/>
          <a:lstStyle/>
          <a:p>
            <a:pPr marL="0" indent="0" algn="l">
              <a:buNone/>
            </a:pPr>
            <a:r>
              <a:rPr lang="en-US" sz="1000" dirty="0">
                <a:solidFill>
                  <a:schemeClr val="accent6"/>
                </a:solidFill>
              </a:rPr>
              <a:t>2 Aug 2028</a:t>
            </a:r>
            <a:endParaRPr lang="en-US" sz="1000" dirty="0"/>
          </a:p>
        </p:txBody>
      </p:sp>
      <p:sp>
        <p:nvSpPr>
          <p:cNvPr id="46" name="articles-618"/>
          <p:cNvSpPr/>
          <p:nvPr/>
        </p:nvSpPr>
        <p:spPr>
          <a:xfrm>
            <a:off x="548640" y="5559552"/>
            <a:ext cx="6446520" cy="457200"/>
          </a:xfrm>
          <a:prstGeom prst="roundRect">
            <a:avLst>
              <a:gd name="adj" fmla="val 16000"/>
            </a:avLst>
          </a:prstGeom>
          <a:solidFill>
            <a:schemeClr val="bg2"/>
          </a:solidFill>
          <a:ln/>
        </p:spPr>
        <p:txBody>
          <a:bodyPr/>
          <a:lstStyle/>
          <a:p>
            <a:endParaRPr lang="en-US"/>
          </a:p>
        </p:txBody>
      </p:sp>
      <p:sp>
        <p:nvSpPr>
          <p:cNvPr id="47" name="text-619"/>
          <p:cNvSpPr txBox="1"/>
          <p:nvPr/>
        </p:nvSpPr>
        <p:spPr>
          <a:xfrm>
            <a:off x="658368" y="5559552"/>
            <a:ext cx="6263640" cy="457200"/>
          </a:xfrm>
          <a:prstGeom prst="rect">
            <a:avLst/>
          </a:prstGeom>
          <a:noFill/>
          <a:ln/>
        </p:spPr>
        <p:txBody>
          <a:bodyPr wrap="square" lIns="0" tIns="0" rIns="0" bIns="0" rtlCol="0" anchor="ctr"/>
          <a:lstStyle/>
          <a:p>
            <a:pPr marL="0" indent="0">
              <a:buNone/>
            </a:pPr>
            <a:r>
              <a:rPr lang="en-US" sz="1100" b="1" dirty="0">
                <a:solidFill>
                  <a:schemeClr val="tx1"/>
                </a:solidFill>
              </a:rPr>
              <a:t>AI Act hooks: </a:t>
            </a:r>
            <a:r>
              <a:rPr lang="en-US" sz="1100" dirty="0">
                <a:solidFill>
                  <a:schemeClr val="tx1"/>
                </a:solidFill>
              </a:rPr>
              <a:t>Art. 12 logs · Art. 14(4)(e) stop button · Art. 15(5) manipulation resilience · Art. 26(6) logs ≥ 6 months · Art. 73 incidents</a:t>
            </a:r>
            <a:endParaRPr lang="en-US" sz="1100" dirty="0"/>
          </a:p>
        </p:txBody>
      </p:sp>
      <p:sp>
        <p:nvSpPr>
          <p:cNvPr id="48" name="gov-card-620"/>
          <p:cNvSpPr/>
          <p:nvPr/>
        </p:nvSpPr>
        <p:spPr>
          <a:xfrm>
            <a:off x="7315200" y="2103120"/>
            <a:ext cx="4325112" cy="1188720"/>
          </a:xfrm>
          <a:prstGeom prst="roundRect">
            <a:avLst>
              <a:gd name="adj" fmla="val 6154"/>
            </a:avLst>
          </a:prstGeom>
          <a:solidFill>
            <a:schemeClr val="bg2"/>
          </a:solidFill>
          <a:ln/>
        </p:spPr>
        <p:txBody>
          <a:bodyPr/>
          <a:lstStyle/>
          <a:p>
            <a:endParaRPr lang="en-US"/>
          </a:p>
        </p:txBody>
      </p:sp>
      <p:sp>
        <p:nvSpPr>
          <p:cNvPr id="49" name="circle-621"/>
          <p:cNvSpPr/>
          <p:nvPr/>
        </p:nvSpPr>
        <p:spPr>
          <a:xfrm>
            <a:off x="7443216" y="2212848"/>
            <a:ext cx="402336" cy="402336"/>
          </a:xfrm>
          <a:prstGeom prst="ellipse">
            <a:avLst/>
          </a:prstGeom>
          <a:solidFill>
            <a:schemeClr val="accent1"/>
          </a:solidFill>
          <a:ln/>
        </p:spPr>
        <p:txBody>
          <a:bodyPr/>
          <a:lstStyle/>
          <a:p>
            <a:endParaRPr lang="en-US"/>
          </a:p>
        </p:txBody>
      </p:sp>
      <p:pic>
        <p:nvPicPr>
          <p:cNvPr id="50" name="icon-622" descr="preencoded.png"/>
          <p:cNvPicPr>
            <a:picLocks noChangeAspect="1"/>
          </p:cNvPicPr>
          <p:nvPr/>
        </p:nvPicPr>
        <p:blipFill>
          <a:blip r:embed="rId3"/>
          <a:stretch>
            <a:fillRect/>
          </a:stretch>
        </p:blipFill>
        <p:spPr>
          <a:xfrm>
            <a:off x="7539777" y="2309409"/>
            <a:ext cx="209215" cy="209215"/>
          </a:xfrm>
          <a:prstGeom prst="rect">
            <a:avLst/>
          </a:prstGeom>
        </p:spPr>
      </p:pic>
      <p:sp>
        <p:nvSpPr>
          <p:cNvPr id="51" name="text-623"/>
          <p:cNvSpPr txBox="1"/>
          <p:nvPr/>
        </p:nvSpPr>
        <p:spPr>
          <a:xfrm>
            <a:off x="7955280" y="2240280"/>
            <a:ext cx="3611880" cy="347472"/>
          </a:xfrm>
          <a:prstGeom prst="rect">
            <a:avLst/>
          </a:prstGeom>
          <a:noFill/>
          <a:ln/>
        </p:spPr>
        <p:txBody>
          <a:bodyPr wrap="square" lIns="0" tIns="0" rIns="0" bIns="0" rtlCol="0" anchor="t"/>
          <a:lstStyle/>
          <a:p>
            <a:pPr marL="0" indent="0">
              <a:buNone/>
            </a:pPr>
            <a:r>
              <a:rPr lang="en-US" sz="1400" b="1" dirty="0">
                <a:solidFill>
                  <a:schemeClr val="tx1"/>
                </a:solidFill>
              </a:rPr>
              <a:t>Security agencies · Apr–Aug 2026</a:t>
            </a:r>
            <a:endParaRPr lang="en-US" sz="1400" dirty="0"/>
          </a:p>
        </p:txBody>
      </p:sp>
      <p:sp>
        <p:nvSpPr>
          <p:cNvPr id="52" name="text-624"/>
          <p:cNvSpPr txBox="1"/>
          <p:nvPr/>
        </p:nvSpPr>
        <p:spPr>
          <a:xfrm>
            <a:off x="7498080" y="2693124"/>
            <a:ext cx="4023360" cy="658368"/>
          </a:xfrm>
          <a:prstGeom prst="rect">
            <a:avLst/>
          </a:prstGeom>
          <a:noFill/>
          <a:ln/>
        </p:spPr>
        <p:txBody>
          <a:bodyPr wrap="square" lIns="0" tIns="0" rIns="0" bIns="0" rtlCol="0" anchor="t"/>
          <a:lstStyle/>
          <a:p>
            <a:pPr marL="0" indent="0">
              <a:buNone/>
            </a:pPr>
            <a:r>
              <a:rPr lang="en-US" sz="1100" dirty="0">
                <a:solidFill>
                  <a:schemeClr val="tx1"/>
                </a:solidFill>
              </a:rPr>
              <a:t>Five Eyes: per-agent identity, mTLS, human approval, unified audit logs (Apr). UK NCSC: sandbox by default, a separate identity class for agents (20 Aug)</a:t>
            </a:r>
            <a:endParaRPr lang="en-US" sz="1100" dirty="0"/>
          </a:p>
        </p:txBody>
      </p:sp>
      <p:sp>
        <p:nvSpPr>
          <p:cNvPr id="53" name="gov-card-625"/>
          <p:cNvSpPr/>
          <p:nvPr/>
        </p:nvSpPr>
        <p:spPr>
          <a:xfrm>
            <a:off x="7315200" y="3429000"/>
            <a:ext cx="4325112" cy="1188720"/>
          </a:xfrm>
          <a:prstGeom prst="roundRect">
            <a:avLst>
              <a:gd name="adj" fmla="val 6154"/>
            </a:avLst>
          </a:prstGeom>
          <a:solidFill>
            <a:schemeClr val="bg2"/>
          </a:solidFill>
          <a:ln/>
        </p:spPr>
        <p:txBody>
          <a:bodyPr/>
          <a:lstStyle/>
          <a:p>
            <a:endParaRPr lang="en-US"/>
          </a:p>
        </p:txBody>
      </p:sp>
      <p:sp>
        <p:nvSpPr>
          <p:cNvPr id="54" name="circle-626"/>
          <p:cNvSpPr/>
          <p:nvPr/>
        </p:nvSpPr>
        <p:spPr>
          <a:xfrm>
            <a:off x="7443216" y="3538728"/>
            <a:ext cx="402336" cy="402336"/>
          </a:xfrm>
          <a:prstGeom prst="ellipse">
            <a:avLst/>
          </a:prstGeom>
          <a:solidFill>
            <a:schemeClr val="accent1"/>
          </a:solidFill>
          <a:ln/>
        </p:spPr>
        <p:txBody>
          <a:bodyPr/>
          <a:lstStyle/>
          <a:p>
            <a:endParaRPr lang="en-US"/>
          </a:p>
        </p:txBody>
      </p:sp>
      <p:pic>
        <p:nvPicPr>
          <p:cNvPr id="55" name="icon-627" descr="preencoded.png"/>
          <p:cNvPicPr>
            <a:picLocks noChangeAspect="1"/>
          </p:cNvPicPr>
          <p:nvPr/>
        </p:nvPicPr>
        <p:blipFill>
          <a:blip r:embed="rId4"/>
          <a:stretch>
            <a:fillRect/>
          </a:stretch>
        </p:blipFill>
        <p:spPr>
          <a:xfrm>
            <a:off x="7539777" y="3635289"/>
            <a:ext cx="209215" cy="209215"/>
          </a:xfrm>
          <a:prstGeom prst="rect">
            <a:avLst/>
          </a:prstGeom>
        </p:spPr>
      </p:pic>
      <p:sp>
        <p:nvSpPr>
          <p:cNvPr id="56" name="text-628"/>
          <p:cNvSpPr txBox="1"/>
          <p:nvPr/>
        </p:nvSpPr>
        <p:spPr>
          <a:xfrm>
            <a:off x="7955280" y="3566160"/>
            <a:ext cx="3611880" cy="347472"/>
          </a:xfrm>
          <a:prstGeom prst="rect">
            <a:avLst/>
          </a:prstGeom>
          <a:noFill/>
          <a:ln/>
        </p:spPr>
        <p:txBody>
          <a:bodyPr wrap="square" lIns="0" tIns="0" rIns="0" bIns="0" rtlCol="0" anchor="t"/>
          <a:lstStyle/>
          <a:p>
            <a:pPr marL="0" indent="0">
              <a:buNone/>
            </a:pPr>
            <a:r>
              <a:rPr lang="en-US" sz="1400" b="1" dirty="0">
                <a:solidFill>
                  <a:schemeClr val="tx1"/>
                </a:solidFill>
              </a:rPr>
              <a:t>Agent identity standards · Sep 2026</a:t>
            </a:r>
            <a:endParaRPr lang="en-US" sz="1400" dirty="0"/>
          </a:p>
        </p:txBody>
      </p:sp>
      <p:sp>
        <p:nvSpPr>
          <p:cNvPr id="57" name="text-629"/>
          <p:cNvSpPr txBox="1"/>
          <p:nvPr/>
        </p:nvSpPr>
        <p:spPr>
          <a:xfrm>
            <a:off x="7498080" y="4019004"/>
            <a:ext cx="4023360" cy="415504"/>
          </a:xfrm>
          <a:prstGeom prst="rect">
            <a:avLst/>
          </a:prstGeom>
          <a:noFill/>
          <a:ln/>
        </p:spPr>
        <p:txBody>
          <a:bodyPr wrap="square" lIns="0" tIns="0" rIns="0" bIns="0" rtlCol="0" anchor="t"/>
          <a:lstStyle/>
          <a:p>
            <a:pPr marL="0" indent="0">
              <a:buNone/>
            </a:pPr>
            <a:r>
              <a:rPr lang="en-US" sz="1100" dirty="0">
                <a:solidFill>
                  <a:schemeClr val="tx1"/>
                </a:solidFill>
              </a:rPr>
              <a:t>IETF WIMSE adopts the AI Identity Management draft (15 Sep); NIST NCCoE: delegation chains, signed intent, risk-based approval (29 Sep)</a:t>
            </a:r>
            <a:endParaRPr lang="en-US" sz="1100" dirty="0"/>
          </a:p>
        </p:txBody>
      </p:sp>
      <p:sp>
        <p:nvSpPr>
          <p:cNvPr id="58" name="gov-card-630"/>
          <p:cNvSpPr/>
          <p:nvPr/>
        </p:nvSpPr>
        <p:spPr>
          <a:xfrm>
            <a:off x="7315200" y="4754880"/>
            <a:ext cx="4325112" cy="1188720"/>
          </a:xfrm>
          <a:prstGeom prst="roundRect">
            <a:avLst>
              <a:gd name="adj" fmla="val 6154"/>
            </a:avLst>
          </a:prstGeom>
          <a:solidFill>
            <a:schemeClr val="bg2"/>
          </a:solidFill>
          <a:ln/>
        </p:spPr>
        <p:txBody>
          <a:bodyPr/>
          <a:lstStyle/>
          <a:p>
            <a:endParaRPr lang="en-US"/>
          </a:p>
        </p:txBody>
      </p:sp>
      <p:sp>
        <p:nvSpPr>
          <p:cNvPr id="59" name="circle-631"/>
          <p:cNvSpPr/>
          <p:nvPr/>
        </p:nvSpPr>
        <p:spPr>
          <a:xfrm>
            <a:off x="7443216" y="4864608"/>
            <a:ext cx="402336" cy="402336"/>
          </a:xfrm>
          <a:prstGeom prst="ellipse">
            <a:avLst/>
          </a:prstGeom>
          <a:solidFill>
            <a:schemeClr val="accent1"/>
          </a:solidFill>
          <a:ln/>
        </p:spPr>
        <p:txBody>
          <a:bodyPr/>
          <a:lstStyle/>
          <a:p>
            <a:endParaRPr lang="en-US"/>
          </a:p>
        </p:txBody>
      </p:sp>
      <p:pic>
        <p:nvPicPr>
          <p:cNvPr id="60" name="icon-632" descr="preencoded.png"/>
          <p:cNvPicPr>
            <a:picLocks noChangeAspect="1"/>
          </p:cNvPicPr>
          <p:nvPr/>
        </p:nvPicPr>
        <p:blipFill>
          <a:blip r:embed="rId5"/>
          <a:stretch>
            <a:fillRect/>
          </a:stretch>
        </p:blipFill>
        <p:spPr>
          <a:xfrm>
            <a:off x="7539777" y="4961169"/>
            <a:ext cx="209215" cy="209215"/>
          </a:xfrm>
          <a:prstGeom prst="rect">
            <a:avLst/>
          </a:prstGeom>
        </p:spPr>
      </p:pic>
      <p:sp>
        <p:nvSpPr>
          <p:cNvPr id="61" name="text-633"/>
          <p:cNvSpPr txBox="1"/>
          <p:nvPr/>
        </p:nvSpPr>
        <p:spPr>
          <a:xfrm>
            <a:off x="7955280" y="4892040"/>
            <a:ext cx="3611880" cy="347472"/>
          </a:xfrm>
          <a:prstGeom prst="rect">
            <a:avLst/>
          </a:prstGeom>
          <a:noFill/>
          <a:ln/>
        </p:spPr>
        <p:txBody>
          <a:bodyPr wrap="square" lIns="0" tIns="0" rIns="0" bIns="0" rtlCol="0" anchor="t"/>
          <a:lstStyle/>
          <a:p>
            <a:pPr marL="0" indent="0">
              <a:buNone/>
            </a:pPr>
            <a:r>
              <a:rPr lang="en-US" sz="1400" b="1" dirty="0">
                <a:solidFill>
                  <a:schemeClr val="tx1"/>
                </a:solidFill>
              </a:rPr>
              <a:t>Ukraine · 2025–2026</a:t>
            </a:r>
            <a:endParaRPr lang="en-US" sz="1400" dirty="0"/>
          </a:p>
        </p:txBody>
      </p:sp>
      <p:sp>
        <p:nvSpPr>
          <p:cNvPr id="62" name="text-634"/>
          <p:cNvSpPr txBox="1"/>
          <p:nvPr/>
        </p:nvSpPr>
        <p:spPr>
          <a:xfrm>
            <a:off x="7498080" y="5344884"/>
            <a:ext cx="4023360" cy="402336"/>
          </a:xfrm>
          <a:prstGeom prst="rect">
            <a:avLst/>
          </a:prstGeom>
          <a:noFill/>
          <a:ln/>
        </p:spPr>
        <p:txBody>
          <a:bodyPr wrap="square" lIns="0" tIns="0" rIns="0" bIns="0" rtlCol="0" anchor="t"/>
          <a:lstStyle/>
          <a:p>
            <a:pPr marL="0" indent="0">
              <a:buNone/>
            </a:pPr>
            <a:r>
              <a:rPr lang="en-US" sz="1100" dirty="0">
                <a:solidFill>
                  <a:schemeClr val="tx1"/>
                </a:solidFill>
              </a:rPr>
              <a:t>Law 4336-IX (NIS2-based) in force; AI law is an EU-set benchmark, drafted by a 150+ member Rada group; CETS 225 signed</a:t>
            </a:r>
            <a:endParaRPr lang="en-US" sz="1100" dirty="0"/>
          </a:p>
        </p:txBody>
      </p:sp>
      <p:sp>
        <p:nvSpPr>
          <p:cNvPr id="63" name="source-635"/>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Sources: Reg. (EU) 2024/1689 as amended by 2026/1744; CRA (EU) 2024/2847; Five Eyes (Apr 2026); NCSC (Aug 2026); IETF WIMSE AIMS; NIST NCCoE (Sep 2026); Detector Media (14 Sep 2026)</a:t>
            </a:r>
            <a:endParaRPr lang="en-US" sz="1000" dirty="0"/>
          </a:p>
        </p:txBody>
      </p:sp>
      <p:sp>
        <p:nvSpPr>
          <p:cNvPr id="64"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08  ·  OUTLOOK</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Open problems: a research agenda</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Where academic work is needed next</a:t>
            </a:r>
            <a:endParaRPr lang="en-US" sz="1600" dirty="0"/>
          </a:p>
        </p:txBody>
      </p:sp>
      <p:sp>
        <p:nvSpPr>
          <p:cNvPr id="5" name="agenda-636"/>
          <p:cNvSpPr/>
          <p:nvPr/>
        </p:nvSpPr>
        <p:spPr>
          <a:xfrm>
            <a:off x="548640" y="2103120"/>
            <a:ext cx="3511296" cy="1783080"/>
          </a:xfrm>
          <a:prstGeom prst="roundRect">
            <a:avLst>
              <a:gd name="adj" fmla="val 4103"/>
            </a:avLst>
          </a:prstGeom>
          <a:solidFill>
            <a:schemeClr val="bg2"/>
          </a:solidFill>
          <a:ln/>
        </p:spPr>
        <p:txBody>
          <a:bodyPr/>
          <a:lstStyle/>
          <a:p>
            <a:endParaRPr lang="en-US"/>
          </a:p>
        </p:txBody>
      </p:sp>
      <p:sp>
        <p:nvSpPr>
          <p:cNvPr id="6" name="circle-637"/>
          <p:cNvSpPr/>
          <p:nvPr/>
        </p:nvSpPr>
        <p:spPr>
          <a:xfrm>
            <a:off x="731520" y="2286000"/>
            <a:ext cx="548640" cy="548640"/>
          </a:xfrm>
          <a:prstGeom prst="ellipse">
            <a:avLst/>
          </a:prstGeom>
          <a:solidFill>
            <a:schemeClr val="accent1"/>
          </a:solidFill>
          <a:ln/>
        </p:spPr>
        <p:txBody>
          <a:bodyPr/>
          <a:lstStyle/>
          <a:p>
            <a:endParaRPr lang="en-US"/>
          </a:p>
        </p:txBody>
      </p:sp>
      <p:pic>
        <p:nvPicPr>
          <p:cNvPr id="7" name="icon-638" descr="preencoded.png"/>
          <p:cNvPicPr>
            <a:picLocks noChangeAspect="1"/>
          </p:cNvPicPr>
          <p:nvPr/>
        </p:nvPicPr>
        <p:blipFill>
          <a:blip r:embed="rId3"/>
          <a:stretch>
            <a:fillRect/>
          </a:stretch>
        </p:blipFill>
        <p:spPr>
          <a:xfrm>
            <a:off x="863194" y="2417674"/>
            <a:ext cx="285293" cy="285293"/>
          </a:xfrm>
          <a:prstGeom prst="rect">
            <a:avLst/>
          </a:prstGeom>
        </p:spPr>
      </p:pic>
      <p:sp>
        <p:nvSpPr>
          <p:cNvPr id="8" name="text-639"/>
          <p:cNvSpPr txBox="1"/>
          <p:nvPr/>
        </p:nvSpPr>
        <p:spPr>
          <a:xfrm>
            <a:off x="1417320" y="235915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Verifiable orchestration</a:t>
            </a:r>
            <a:endParaRPr lang="en-US" sz="1600" dirty="0"/>
          </a:p>
        </p:txBody>
      </p:sp>
      <p:sp>
        <p:nvSpPr>
          <p:cNvPr id="9" name="text-640"/>
          <p:cNvSpPr txBox="1"/>
          <p:nvPr/>
        </p:nvSpPr>
        <p:spPr>
          <a:xfrm>
            <a:off x="822960" y="2971800"/>
            <a:ext cx="3017520" cy="822960"/>
          </a:xfrm>
          <a:prstGeom prst="rect">
            <a:avLst/>
          </a:prstGeom>
          <a:noFill/>
          <a:ln/>
        </p:spPr>
        <p:txBody>
          <a:bodyPr wrap="square" lIns="0" tIns="0" rIns="0" bIns="0" rtlCol="0" anchor="t"/>
          <a:lstStyle/>
          <a:p>
            <a:pPr marL="0" indent="0">
              <a:buNone/>
            </a:pPr>
            <a:r>
              <a:rPr lang="en-US" sz="1400" dirty="0">
                <a:solidFill>
                  <a:schemeClr val="tx1"/>
                </a:solidFill>
              </a:rPr>
              <a:t>Provable limits on what injected input can trigger (CaMeL-style planning, information-flow control)</a:t>
            </a:r>
            <a:endParaRPr lang="en-US" sz="1400" dirty="0"/>
          </a:p>
        </p:txBody>
      </p:sp>
      <p:sp>
        <p:nvSpPr>
          <p:cNvPr id="10" name="agenda-641"/>
          <p:cNvSpPr/>
          <p:nvPr/>
        </p:nvSpPr>
        <p:spPr>
          <a:xfrm>
            <a:off x="4338828" y="2103120"/>
            <a:ext cx="3511296" cy="1783080"/>
          </a:xfrm>
          <a:prstGeom prst="roundRect">
            <a:avLst>
              <a:gd name="adj" fmla="val 4103"/>
            </a:avLst>
          </a:prstGeom>
          <a:solidFill>
            <a:schemeClr val="bg2"/>
          </a:solidFill>
          <a:ln/>
        </p:spPr>
        <p:txBody>
          <a:bodyPr/>
          <a:lstStyle/>
          <a:p>
            <a:endParaRPr lang="en-US"/>
          </a:p>
        </p:txBody>
      </p:sp>
      <p:sp>
        <p:nvSpPr>
          <p:cNvPr id="11" name="circle-642"/>
          <p:cNvSpPr/>
          <p:nvPr/>
        </p:nvSpPr>
        <p:spPr>
          <a:xfrm>
            <a:off x="4521708" y="2286000"/>
            <a:ext cx="548640" cy="548640"/>
          </a:xfrm>
          <a:prstGeom prst="ellipse">
            <a:avLst/>
          </a:prstGeom>
          <a:solidFill>
            <a:schemeClr val="accent1"/>
          </a:solidFill>
          <a:ln/>
        </p:spPr>
        <p:txBody>
          <a:bodyPr/>
          <a:lstStyle/>
          <a:p>
            <a:endParaRPr lang="en-US"/>
          </a:p>
        </p:txBody>
      </p:sp>
      <p:pic>
        <p:nvPicPr>
          <p:cNvPr id="12" name="icon-643" descr="preencoded.png"/>
          <p:cNvPicPr>
            <a:picLocks noChangeAspect="1"/>
          </p:cNvPicPr>
          <p:nvPr/>
        </p:nvPicPr>
        <p:blipFill>
          <a:blip r:embed="rId4"/>
          <a:stretch>
            <a:fillRect/>
          </a:stretch>
        </p:blipFill>
        <p:spPr>
          <a:xfrm>
            <a:off x="4653382" y="2417674"/>
            <a:ext cx="285293" cy="285293"/>
          </a:xfrm>
          <a:prstGeom prst="rect">
            <a:avLst/>
          </a:prstGeom>
        </p:spPr>
      </p:pic>
      <p:sp>
        <p:nvSpPr>
          <p:cNvPr id="13" name="text-644"/>
          <p:cNvSpPr txBox="1"/>
          <p:nvPr/>
        </p:nvSpPr>
        <p:spPr>
          <a:xfrm>
            <a:off x="5207508" y="235915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Identity for agent chains</a:t>
            </a:r>
            <a:endParaRPr lang="en-US" sz="1600" dirty="0"/>
          </a:p>
        </p:txBody>
      </p:sp>
      <p:sp>
        <p:nvSpPr>
          <p:cNvPr id="14" name="text-645"/>
          <p:cNvSpPr txBox="1"/>
          <p:nvPr/>
        </p:nvSpPr>
        <p:spPr>
          <a:xfrm>
            <a:off x="4613148" y="2971800"/>
            <a:ext cx="3017520" cy="822960"/>
          </a:xfrm>
          <a:prstGeom prst="rect">
            <a:avLst/>
          </a:prstGeom>
          <a:noFill/>
          <a:ln/>
        </p:spPr>
        <p:txBody>
          <a:bodyPr wrap="square" lIns="0" tIns="0" rIns="0" bIns="0" rtlCol="0" anchor="t"/>
          <a:lstStyle/>
          <a:p>
            <a:pPr marL="0" indent="0">
              <a:buNone/>
            </a:pPr>
            <a:r>
              <a:rPr lang="en-US" sz="1400" dirty="0">
                <a:solidFill>
                  <a:schemeClr val="tx1"/>
                </a:solidFill>
              </a:rPr>
              <a:t>Delegation across organizations: IETF and NIST NCCoE began work in Sep 2026. Who acts on whose behalf?</a:t>
            </a:r>
            <a:endParaRPr lang="en-US" sz="1400" dirty="0"/>
          </a:p>
        </p:txBody>
      </p:sp>
      <p:sp>
        <p:nvSpPr>
          <p:cNvPr id="15" name="agenda-646"/>
          <p:cNvSpPr/>
          <p:nvPr/>
        </p:nvSpPr>
        <p:spPr>
          <a:xfrm>
            <a:off x="8129016" y="2103120"/>
            <a:ext cx="3511296" cy="1783080"/>
          </a:xfrm>
          <a:prstGeom prst="roundRect">
            <a:avLst>
              <a:gd name="adj" fmla="val 4103"/>
            </a:avLst>
          </a:prstGeom>
          <a:solidFill>
            <a:schemeClr val="bg2"/>
          </a:solidFill>
          <a:ln/>
        </p:spPr>
        <p:txBody>
          <a:bodyPr/>
          <a:lstStyle/>
          <a:p>
            <a:endParaRPr lang="en-US"/>
          </a:p>
        </p:txBody>
      </p:sp>
      <p:sp>
        <p:nvSpPr>
          <p:cNvPr id="16" name="circle-647"/>
          <p:cNvSpPr/>
          <p:nvPr/>
        </p:nvSpPr>
        <p:spPr>
          <a:xfrm>
            <a:off x="8311896" y="2286000"/>
            <a:ext cx="548640" cy="548640"/>
          </a:xfrm>
          <a:prstGeom prst="ellipse">
            <a:avLst/>
          </a:prstGeom>
          <a:solidFill>
            <a:schemeClr val="accent1"/>
          </a:solidFill>
          <a:ln/>
        </p:spPr>
        <p:txBody>
          <a:bodyPr/>
          <a:lstStyle/>
          <a:p>
            <a:endParaRPr lang="en-US"/>
          </a:p>
        </p:txBody>
      </p:sp>
      <p:pic>
        <p:nvPicPr>
          <p:cNvPr id="17" name="icon-648" descr="preencoded.png"/>
          <p:cNvPicPr>
            <a:picLocks noChangeAspect="1"/>
          </p:cNvPicPr>
          <p:nvPr/>
        </p:nvPicPr>
        <p:blipFill>
          <a:blip r:embed="rId5"/>
          <a:stretch>
            <a:fillRect/>
          </a:stretch>
        </p:blipFill>
        <p:spPr>
          <a:xfrm>
            <a:off x="8443570" y="2417674"/>
            <a:ext cx="285293" cy="285293"/>
          </a:xfrm>
          <a:prstGeom prst="rect">
            <a:avLst/>
          </a:prstGeom>
        </p:spPr>
      </p:pic>
      <p:sp>
        <p:nvSpPr>
          <p:cNvPr id="18" name="text-649"/>
          <p:cNvSpPr txBox="1"/>
          <p:nvPr/>
        </p:nvSpPr>
        <p:spPr>
          <a:xfrm>
            <a:off x="8997696" y="235915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Audit trails</a:t>
            </a:r>
            <a:endParaRPr lang="en-US" sz="1600" dirty="0"/>
          </a:p>
        </p:txBody>
      </p:sp>
      <p:sp>
        <p:nvSpPr>
          <p:cNvPr id="19" name="text-650"/>
          <p:cNvSpPr txBox="1"/>
          <p:nvPr/>
        </p:nvSpPr>
        <p:spPr>
          <a:xfrm>
            <a:off x="8403336" y="2971800"/>
            <a:ext cx="3017520" cy="822960"/>
          </a:xfrm>
          <a:prstGeom prst="rect">
            <a:avLst/>
          </a:prstGeom>
          <a:noFill/>
          <a:ln/>
        </p:spPr>
        <p:txBody>
          <a:bodyPr wrap="square" lIns="0" tIns="0" rIns="0" bIns="0" rtlCol="0" anchor="t"/>
          <a:lstStyle/>
          <a:p>
            <a:pPr marL="0" indent="0">
              <a:buNone/>
            </a:pPr>
            <a:r>
              <a:rPr lang="en-US" sz="1400" dirty="0">
                <a:solidFill>
                  <a:schemeClr val="tx1"/>
                </a:solidFill>
              </a:rPr>
              <a:t>Stable telemetry for inter-agent messages; OpenTelemetry agent conventions are still in development</a:t>
            </a:r>
            <a:endParaRPr lang="en-US" sz="1400" dirty="0"/>
          </a:p>
        </p:txBody>
      </p:sp>
      <p:sp>
        <p:nvSpPr>
          <p:cNvPr id="20" name="agenda-651"/>
          <p:cNvSpPr/>
          <p:nvPr/>
        </p:nvSpPr>
        <p:spPr>
          <a:xfrm>
            <a:off x="548640" y="4069080"/>
            <a:ext cx="3511296" cy="1783080"/>
          </a:xfrm>
          <a:prstGeom prst="roundRect">
            <a:avLst>
              <a:gd name="adj" fmla="val 4103"/>
            </a:avLst>
          </a:prstGeom>
          <a:solidFill>
            <a:schemeClr val="bg2"/>
          </a:solidFill>
          <a:ln/>
        </p:spPr>
        <p:txBody>
          <a:bodyPr/>
          <a:lstStyle/>
          <a:p>
            <a:endParaRPr lang="en-US"/>
          </a:p>
        </p:txBody>
      </p:sp>
      <p:sp>
        <p:nvSpPr>
          <p:cNvPr id="21" name="circle-652"/>
          <p:cNvSpPr/>
          <p:nvPr/>
        </p:nvSpPr>
        <p:spPr>
          <a:xfrm>
            <a:off x="731520" y="4251960"/>
            <a:ext cx="548640" cy="548640"/>
          </a:xfrm>
          <a:prstGeom prst="ellipse">
            <a:avLst/>
          </a:prstGeom>
          <a:solidFill>
            <a:schemeClr val="accent1"/>
          </a:solidFill>
          <a:ln/>
        </p:spPr>
        <p:txBody>
          <a:bodyPr/>
          <a:lstStyle/>
          <a:p>
            <a:endParaRPr lang="en-US"/>
          </a:p>
        </p:txBody>
      </p:sp>
      <p:pic>
        <p:nvPicPr>
          <p:cNvPr id="22" name="icon-653" descr="preencoded.png"/>
          <p:cNvPicPr>
            <a:picLocks noChangeAspect="1"/>
          </p:cNvPicPr>
          <p:nvPr/>
        </p:nvPicPr>
        <p:blipFill>
          <a:blip r:embed="rId6"/>
          <a:stretch>
            <a:fillRect/>
          </a:stretch>
        </p:blipFill>
        <p:spPr>
          <a:xfrm>
            <a:off x="863194" y="4383634"/>
            <a:ext cx="285293" cy="285293"/>
          </a:xfrm>
          <a:prstGeom prst="rect">
            <a:avLst/>
          </a:prstGeom>
        </p:spPr>
      </p:pic>
      <p:sp>
        <p:nvSpPr>
          <p:cNvPr id="23" name="text-654"/>
          <p:cNvSpPr txBox="1"/>
          <p:nvPr/>
        </p:nvSpPr>
        <p:spPr>
          <a:xfrm>
            <a:off x="1417320" y="432511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Measured agentic SOC</a:t>
            </a:r>
            <a:endParaRPr lang="en-US" sz="1600" dirty="0"/>
          </a:p>
        </p:txBody>
      </p:sp>
      <p:sp>
        <p:nvSpPr>
          <p:cNvPr id="24" name="text-655"/>
          <p:cNvSpPr txBox="1"/>
          <p:nvPr/>
        </p:nvSpPr>
        <p:spPr>
          <a:xfrm>
            <a:off x="822960" y="4937760"/>
            <a:ext cx="3017520" cy="822960"/>
          </a:xfrm>
          <a:prstGeom prst="rect">
            <a:avLst/>
          </a:prstGeom>
          <a:noFill/>
          <a:ln/>
        </p:spPr>
        <p:txBody>
          <a:bodyPr wrap="square" lIns="0" tIns="0" rIns="0" bIns="0" rtlCol="0" anchor="t"/>
          <a:lstStyle/>
          <a:p>
            <a:pPr marL="0" indent="0">
              <a:buNone/>
            </a:pPr>
            <a:r>
              <a:rPr lang="en-US" sz="1400" dirty="0">
                <a:solidFill>
                  <a:schemeClr val="tx1"/>
                </a:solidFill>
              </a:rPr>
              <a:t>Independent outcome metrics: time to respond, missed detections, analyst load</a:t>
            </a:r>
            <a:endParaRPr lang="en-US" sz="1400" dirty="0"/>
          </a:p>
        </p:txBody>
      </p:sp>
      <p:sp>
        <p:nvSpPr>
          <p:cNvPr id="25" name="agenda-656"/>
          <p:cNvSpPr/>
          <p:nvPr/>
        </p:nvSpPr>
        <p:spPr>
          <a:xfrm>
            <a:off x="4338828" y="4069080"/>
            <a:ext cx="3511296" cy="1783080"/>
          </a:xfrm>
          <a:prstGeom prst="roundRect">
            <a:avLst>
              <a:gd name="adj" fmla="val 4103"/>
            </a:avLst>
          </a:prstGeom>
          <a:solidFill>
            <a:schemeClr val="bg2"/>
          </a:solidFill>
          <a:ln/>
        </p:spPr>
        <p:txBody>
          <a:bodyPr/>
          <a:lstStyle/>
          <a:p>
            <a:endParaRPr lang="en-US"/>
          </a:p>
        </p:txBody>
      </p:sp>
      <p:sp>
        <p:nvSpPr>
          <p:cNvPr id="26" name="circle-657"/>
          <p:cNvSpPr/>
          <p:nvPr/>
        </p:nvSpPr>
        <p:spPr>
          <a:xfrm>
            <a:off x="4521708" y="4251960"/>
            <a:ext cx="548640" cy="548640"/>
          </a:xfrm>
          <a:prstGeom prst="ellipse">
            <a:avLst/>
          </a:prstGeom>
          <a:solidFill>
            <a:schemeClr val="accent1"/>
          </a:solidFill>
          <a:ln/>
        </p:spPr>
        <p:txBody>
          <a:bodyPr/>
          <a:lstStyle/>
          <a:p>
            <a:endParaRPr lang="en-US"/>
          </a:p>
        </p:txBody>
      </p:sp>
      <p:pic>
        <p:nvPicPr>
          <p:cNvPr id="27" name="icon-658" descr="preencoded.png"/>
          <p:cNvPicPr>
            <a:picLocks noChangeAspect="1"/>
          </p:cNvPicPr>
          <p:nvPr/>
        </p:nvPicPr>
        <p:blipFill>
          <a:blip r:embed="rId7"/>
          <a:stretch>
            <a:fillRect/>
          </a:stretch>
        </p:blipFill>
        <p:spPr>
          <a:xfrm>
            <a:off x="4653382" y="4383634"/>
            <a:ext cx="285293" cy="285293"/>
          </a:xfrm>
          <a:prstGeom prst="rect">
            <a:avLst/>
          </a:prstGeom>
        </p:spPr>
      </p:pic>
      <p:sp>
        <p:nvSpPr>
          <p:cNvPr id="28" name="text-659"/>
          <p:cNvSpPr txBox="1"/>
          <p:nvPr/>
        </p:nvSpPr>
        <p:spPr>
          <a:xfrm>
            <a:off x="5207508" y="432511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Collusion-proof oversight</a:t>
            </a:r>
            <a:endParaRPr lang="en-US" sz="1600" dirty="0"/>
          </a:p>
        </p:txBody>
      </p:sp>
      <p:sp>
        <p:nvSpPr>
          <p:cNvPr id="29" name="text-660"/>
          <p:cNvSpPr txBox="1"/>
          <p:nvPr/>
        </p:nvSpPr>
        <p:spPr>
          <a:xfrm>
            <a:off x="4613148" y="4937760"/>
            <a:ext cx="3017520" cy="822960"/>
          </a:xfrm>
          <a:prstGeom prst="rect">
            <a:avLst/>
          </a:prstGeom>
          <a:noFill/>
          <a:ln/>
        </p:spPr>
        <p:txBody>
          <a:bodyPr wrap="square" lIns="0" tIns="0" rIns="0" bIns="0" rtlCol="0" anchor="t"/>
          <a:lstStyle/>
          <a:p>
            <a:pPr marL="0" indent="0">
              <a:buNone/>
            </a:pPr>
            <a:r>
              <a:rPr lang="en-US" sz="1400" dirty="0">
                <a:solidFill>
                  <a:schemeClr val="tx1"/>
                </a:solidFill>
              </a:rPr>
              <a:t>Checker agents colluded in 94% of long runs: keep verification independent and stop harm spreading</a:t>
            </a:r>
            <a:endParaRPr lang="en-US" sz="1400" dirty="0"/>
          </a:p>
        </p:txBody>
      </p:sp>
      <p:sp>
        <p:nvSpPr>
          <p:cNvPr id="30" name="agenda-661"/>
          <p:cNvSpPr/>
          <p:nvPr/>
        </p:nvSpPr>
        <p:spPr>
          <a:xfrm>
            <a:off x="8129016" y="4069080"/>
            <a:ext cx="3511296" cy="1783080"/>
          </a:xfrm>
          <a:prstGeom prst="roundRect">
            <a:avLst>
              <a:gd name="adj" fmla="val 4103"/>
            </a:avLst>
          </a:prstGeom>
          <a:solidFill>
            <a:schemeClr val="bg2"/>
          </a:solidFill>
          <a:ln/>
        </p:spPr>
        <p:txBody>
          <a:bodyPr/>
          <a:lstStyle/>
          <a:p>
            <a:endParaRPr lang="en-US"/>
          </a:p>
        </p:txBody>
      </p:sp>
      <p:sp>
        <p:nvSpPr>
          <p:cNvPr id="31" name="circle-662"/>
          <p:cNvSpPr/>
          <p:nvPr/>
        </p:nvSpPr>
        <p:spPr>
          <a:xfrm>
            <a:off x="8311896" y="4251960"/>
            <a:ext cx="548640" cy="548640"/>
          </a:xfrm>
          <a:prstGeom prst="ellipse">
            <a:avLst/>
          </a:prstGeom>
          <a:solidFill>
            <a:schemeClr val="accent1"/>
          </a:solidFill>
          <a:ln/>
        </p:spPr>
        <p:txBody>
          <a:bodyPr/>
          <a:lstStyle/>
          <a:p>
            <a:endParaRPr lang="en-US"/>
          </a:p>
        </p:txBody>
      </p:sp>
      <p:pic>
        <p:nvPicPr>
          <p:cNvPr id="32" name="icon-663" descr="preencoded.png"/>
          <p:cNvPicPr>
            <a:picLocks noChangeAspect="1"/>
          </p:cNvPicPr>
          <p:nvPr/>
        </p:nvPicPr>
        <p:blipFill>
          <a:blip r:embed="rId8"/>
          <a:stretch>
            <a:fillRect/>
          </a:stretch>
        </p:blipFill>
        <p:spPr>
          <a:xfrm>
            <a:off x="8443570" y="4383634"/>
            <a:ext cx="285293" cy="285293"/>
          </a:xfrm>
          <a:prstGeom prst="rect">
            <a:avLst/>
          </a:prstGeom>
        </p:spPr>
      </p:pic>
      <p:sp>
        <p:nvSpPr>
          <p:cNvPr id="33" name="text-664"/>
          <p:cNvSpPr txBox="1"/>
          <p:nvPr/>
        </p:nvSpPr>
        <p:spPr>
          <a:xfrm>
            <a:off x="8997696" y="4325112"/>
            <a:ext cx="2514600" cy="411480"/>
          </a:xfrm>
          <a:prstGeom prst="rect">
            <a:avLst/>
          </a:prstGeom>
          <a:noFill/>
          <a:ln/>
        </p:spPr>
        <p:txBody>
          <a:bodyPr wrap="square" lIns="0" tIns="0" rIns="0" bIns="0" rtlCol="0" anchor="ctr"/>
          <a:lstStyle/>
          <a:p>
            <a:pPr marL="0" indent="0">
              <a:buNone/>
            </a:pPr>
            <a:r>
              <a:rPr lang="en-US" sz="1600" b="1" dirty="0">
                <a:solidFill>
                  <a:schemeClr val="tx1"/>
                </a:solidFill>
              </a:rPr>
              <a:t>Liability along agent chains</a:t>
            </a:r>
            <a:endParaRPr lang="en-US" sz="1600" dirty="0"/>
          </a:p>
        </p:txBody>
      </p:sp>
      <p:sp>
        <p:nvSpPr>
          <p:cNvPr id="34" name="text-665"/>
          <p:cNvSpPr txBox="1"/>
          <p:nvPr/>
        </p:nvSpPr>
        <p:spPr>
          <a:xfrm>
            <a:off x="8403336" y="4937760"/>
            <a:ext cx="3017520" cy="822960"/>
          </a:xfrm>
          <a:prstGeom prst="rect">
            <a:avLst/>
          </a:prstGeom>
          <a:noFill/>
          <a:ln/>
        </p:spPr>
        <p:txBody>
          <a:bodyPr wrap="square" lIns="0" tIns="0" rIns="0" bIns="0" rtlCol="0" anchor="t"/>
          <a:lstStyle/>
          <a:p>
            <a:pPr marL="0" indent="0">
              <a:buNone/>
            </a:pPr>
            <a:r>
              <a:rPr lang="en-US" sz="1400" dirty="0">
                <a:solidFill>
                  <a:schemeClr val="tx1"/>
                </a:solidFill>
              </a:rPr>
              <a:t>Who is the provider when models, tools and agents are combined (AI Act Art. 25)?</a:t>
            </a:r>
            <a:endParaRPr lang="en-US" sz="1400" dirty="0"/>
          </a:p>
        </p:txBody>
      </p:sp>
      <p:sp>
        <p:nvSpPr>
          <p:cNvPr id="35" name="source-666"/>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Based on: arXiv 2503.18813; IETF WIMSE AIMS (Sep 2026); NIST NCCoE (Sep 2026); OpenTelemetry GenAI conventions; arXiv 2609.24967; Regulation (EU) 2024/1689, Art. 25</a:t>
            </a:r>
            <a:endParaRPr lang="en-US" sz="1000" dirty="0"/>
          </a:p>
        </p:txBody>
      </p:sp>
      <p:sp>
        <p:nvSpPr>
          <p:cNvPr id="36"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38D6EE"/>
                </a:solidFill>
              </a:rPr>
              <a:t>TAKEAWAYS</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FFFFFF"/>
                </a:solidFill>
                <a:latin typeface="+mj-lt" pitchFamily="34" charset="0"/>
                <a:ea typeface="+mj-lt" pitchFamily="34" charset="-122"/>
                <a:cs typeface="+mj-lt" pitchFamily="34" charset="-120"/>
              </a:rPr>
              <a:t>Three takeaways</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D6DEEE"/>
                </a:solidFill>
              </a:rPr>
              <a:t>What to remember when you build, buy or regulate agentic systems</a:t>
            </a:r>
            <a:endParaRPr lang="en-US" sz="1600" dirty="0"/>
          </a:p>
        </p:txBody>
      </p:sp>
      <p:sp>
        <p:nvSpPr>
          <p:cNvPr id="5" name="takeaway-667"/>
          <p:cNvSpPr/>
          <p:nvPr/>
        </p:nvSpPr>
        <p:spPr>
          <a:xfrm>
            <a:off x="548640" y="2148840"/>
            <a:ext cx="3511296" cy="2697480"/>
          </a:xfrm>
          <a:prstGeom prst="roundRect">
            <a:avLst>
              <a:gd name="adj" fmla="val 2712"/>
            </a:avLst>
          </a:prstGeom>
          <a:solidFill>
            <a:srgbClr val="16264D"/>
          </a:solidFill>
          <a:ln/>
        </p:spPr>
        <p:txBody>
          <a:bodyPr/>
          <a:lstStyle/>
          <a:p>
            <a:endParaRPr lang="en-US"/>
          </a:p>
        </p:txBody>
      </p:sp>
      <p:sp>
        <p:nvSpPr>
          <p:cNvPr id="6" name="text-668"/>
          <p:cNvSpPr txBox="1"/>
          <p:nvPr/>
        </p:nvSpPr>
        <p:spPr>
          <a:xfrm>
            <a:off x="822960" y="2286000"/>
            <a:ext cx="1828800" cy="685800"/>
          </a:xfrm>
          <a:prstGeom prst="rect">
            <a:avLst/>
          </a:prstGeom>
          <a:noFill/>
          <a:ln/>
        </p:spPr>
        <p:txBody>
          <a:bodyPr wrap="square" lIns="0" tIns="0" rIns="0" bIns="0" rtlCol="0" anchor="t"/>
          <a:lstStyle/>
          <a:p>
            <a:pPr marL="0" indent="0">
              <a:buNone/>
            </a:pPr>
            <a:r>
              <a:rPr lang="en-US" sz="4000" b="1" dirty="0">
                <a:solidFill>
                  <a:srgbClr val="38D6EE"/>
                </a:solidFill>
                <a:latin typeface="+mj-lt" pitchFamily="34" charset="0"/>
                <a:ea typeface="+mj-lt" pitchFamily="34" charset="-122"/>
                <a:cs typeface="+mj-lt" pitchFamily="34" charset="-120"/>
              </a:rPr>
              <a:t>01</a:t>
            </a:r>
            <a:endParaRPr lang="en-US" sz="4000" dirty="0"/>
          </a:p>
        </p:txBody>
      </p:sp>
      <p:sp>
        <p:nvSpPr>
          <p:cNvPr id="7" name="text-669"/>
          <p:cNvSpPr txBox="1"/>
          <p:nvPr/>
        </p:nvSpPr>
        <p:spPr>
          <a:xfrm>
            <a:off x="822960" y="2971800"/>
            <a:ext cx="3017520" cy="777240"/>
          </a:xfrm>
          <a:prstGeom prst="rect">
            <a:avLst/>
          </a:prstGeom>
          <a:noFill/>
          <a:ln/>
        </p:spPr>
        <p:txBody>
          <a:bodyPr wrap="square" lIns="0" tIns="0" rIns="0" bIns="0" rtlCol="0" anchor="t"/>
          <a:lstStyle/>
          <a:p>
            <a:pPr marL="0" indent="0">
              <a:buNone/>
            </a:pPr>
            <a:r>
              <a:rPr lang="en-US" sz="2200" b="1" dirty="0">
                <a:solidFill>
                  <a:srgbClr val="FFFFFF"/>
                </a:solidFill>
                <a:latin typeface="+mj-lt" pitchFamily="34" charset="0"/>
                <a:ea typeface="+mj-lt" pitchFamily="34" charset="-122"/>
                <a:cs typeface="+mj-lt" pitchFamily="34" charset="-120"/>
              </a:rPr>
              <a:t>Flow over model</a:t>
            </a:r>
            <a:endParaRPr lang="en-US" sz="2200" dirty="0"/>
          </a:p>
        </p:txBody>
      </p:sp>
      <p:sp>
        <p:nvSpPr>
          <p:cNvPr id="8" name="text-670"/>
          <p:cNvSpPr txBox="1"/>
          <p:nvPr/>
        </p:nvSpPr>
        <p:spPr>
          <a:xfrm>
            <a:off x="822960" y="3794760"/>
            <a:ext cx="3017520" cy="1005840"/>
          </a:xfrm>
          <a:prstGeom prst="rect">
            <a:avLst/>
          </a:prstGeom>
          <a:noFill/>
          <a:ln/>
        </p:spPr>
        <p:txBody>
          <a:bodyPr wrap="square" lIns="0" tIns="0" rIns="0" bIns="0" rtlCol="0" anchor="t"/>
          <a:lstStyle/>
          <a:p>
            <a:pPr marL="0" indent="0">
              <a:buNone/>
            </a:pPr>
            <a:r>
              <a:rPr lang="en-US" sz="1500" dirty="0">
                <a:solidFill>
                  <a:srgbClr val="D6DEEE"/>
                </a:solidFill>
              </a:rPr>
              <a:t>Security is a property of the orchestration flow: who acts, with what authority, checked by whom.</a:t>
            </a:r>
            <a:endParaRPr lang="en-US" sz="1500" dirty="0"/>
          </a:p>
        </p:txBody>
      </p:sp>
      <p:sp>
        <p:nvSpPr>
          <p:cNvPr id="9" name="takeaway-671"/>
          <p:cNvSpPr/>
          <p:nvPr/>
        </p:nvSpPr>
        <p:spPr>
          <a:xfrm>
            <a:off x="4338828" y="2148840"/>
            <a:ext cx="3511296" cy="2697480"/>
          </a:xfrm>
          <a:prstGeom prst="roundRect">
            <a:avLst>
              <a:gd name="adj" fmla="val 2712"/>
            </a:avLst>
          </a:prstGeom>
          <a:solidFill>
            <a:srgbClr val="16264D"/>
          </a:solidFill>
          <a:ln/>
        </p:spPr>
        <p:txBody>
          <a:bodyPr/>
          <a:lstStyle/>
          <a:p>
            <a:endParaRPr lang="en-US"/>
          </a:p>
        </p:txBody>
      </p:sp>
      <p:sp>
        <p:nvSpPr>
          <p:cNvPr id="10" name="text-672"/>
          <p:cNvSpPr txBox="1"/>
          <p:nvPr/>
        </p:nvSpPr>
        <p:spPr>
          <a:xfrm>
            <a:off x="4613148" y="2286000"/>
            <a:ext cx="1828800" cy="685800"/>
          </a:xfrm>
          <a:prstGeom prst="rect">
            <a:avLst/>
          </a:prstGeom>
          <a:noFill/>
          <a:ln/>
        </p:spPr>
        <p:txBody>
          <a:bodyPr wrap="square" lIns="0" tIns="0" rIns="0" bIns="0" rtlCol="0" anchor="t"/>
          <a:lstStyle/>
          <a:p>
            <a:pPr marL="0" indent="0">
              <a:buNone/>
            </a:pPr>
            <a:r>
              <a:rPr lang="en-US" sz="4000" b="1" dirty="0">
                <a:solidFill>
                  <a:srgbClr val="38D6EE"/>
                </a:solidFill>
                <a:latin typeface="+mj-lt" pitchFamily="34" charset="0"/>
                <a:ea typeface="+mj-lt" pitchFamily="34" charset="-122"/>
                <a:cs typeface="+mj-lt" pitchFamily="34" charset="-120"/>
              </a:rPr>
              <a:t>02</a:t>
            </a:r>
            <a:endParaRPr lang="en-US" sz="4000" dirty="0"/>
          </a:p>
        </p:txBody>
      </p:sp>
      <p:sp>
        <p:nvSpPr>
          <p:cNvPr id="11" name="text-673"/>
          <p:cNvSpPr txBox="1"/>
          <p:nvPr/>
        </p:nvSpPr>
        <p:spPr>
          <a:xfrm>
            <a:off x="4613148" y="2971800"/>
            <a:ext cx="3017520" cy="777240"/>
          </a:xfrm>
          <a:prstGeom prst="rect">
            <a:avLst/>
          </a:prstGeom>
          <a:noFill/>
          <a:ln/>
        </p:spPr>
        <p:txBody>
          <a:bodyPr wrap="square" lIns="0" tIns="0" rIns="0" bIns="0" rtlCol="0" anchor="t"/>
          <a:lstStyle/>
          <a:p>
            <a:pPr marL="0" indent="0">
              <a:buNone/>
            </a:pPr>
            <a:r>
              <a:rPr lang="en-US" sz="2200" b="1" dirty="0">
                <a:solidFill>
                  <a:srgbClr val="FFFFFF"/>
                </a:solidFill>
                <a:latin typeface="+mj-lt" pitchFamily="34" charset="0"/>
                <a:ea typeface="+mj-lt" pitchFamily="34" charset="-122"/>
                <a:cs typeface="+mj-lt" pitchFamily="34" charset="-120"/>
              </a:rPr>
              <a:t>Containment over detection</a:t>
            </a:r>
            <a:endParaRPr lang="en-US" sz="2200" dirty="0"/>
          </a:p>
        </p:txBody>
      </p:sp>
      <p:sp>
        <p:nvSpPr>
          <p:cNvPr id="12" name="text-674"/>
          <p:cNvSpPr txBox="1"/>
          <p:nvPr/>
        </p:nvSpPr>
        <p:spPr>
          <a:xfrm>
            <a:off x="4613148" y="3794760"/>
            <a:ext cx="3017520" cy="1005840"/>
          </a:xfrm>
          <a:prstGeom prst="rect">
            <a:avLst/>
          </a:prstGeom>
          <a:noFill/>
          <a:ln/>
        </p:spPr>
        <p:txBody>
          <a:bodyPr wrap="square" lIns="0" tIns="0" rIns="0" bIns="0" rtlCol="0" anchor="t"/>
          <a:lstStyle/>
          <a:p>
            <a:pPr marL="0" indent="0">
              <a:buNone/>
            </a:pPr>
            <a:r>
              <a:rPr lang="en-US" sz="1500" dirty="0">
                <a:solidFill>
                  <a:srgbClr val="D6DEEE"/>
                </a:solidFill>
              </a:rPr>
              <a:t>Assume injection. Design so untrusted input cannot trigger consequential actions; classifiers are a layer.</a:t>
            </a:r>
            <a:endParaRPr lang="en-US" sz="1500" dirty="0"/>
          </a:p>
        </p:txBody>
      </p:sp>
      <p:sp>
        <p:nvSpPr>
          <p:cNvPr id="13" name="takeaway-675"/>
          <p:cNvSpPr/>
          <p:nvPr/>
        </p:nvSpPr>
        <p:spPr>
          <a:xfrm>
            <a:off x="8129016" y="2148840"/>
            <a:ext cx="3511296" cy="2697480"/>
          </a:xfrm>
          <a:prstGeom prst="roundRect">
            <a:avLst>
              <a:gd name="adj" fmla="val 2712"/>
            </a:avLst>
          </a:prstGeom>
          <a:solidFill>
            <a:srgbClr val="16264D"/>
          </a:solidFill>
          <a:ln/>
        </p:spPr>
        <p:txBody>
          <a:bodyPr/>
          <a:lstStyle/>
          <a:p>
            <a:endParaRPr lang="en-US"/>
          </a:p>
        </p:txBody>
      </p:sp>
      <p:sp>
        <p:nvSpPr>
          <p:cNvPr id="14" name="text-676"/>
          <p:cNvSpPr txBox="1"/>
          <p:nvPr/>
        </p:nvSpPr>
        <p:spPr>
          <a:xfrm>
            <a:off x="8403336" y="2286000"/>
            <a:ext cx="1828800" cy="685800"/>
          </a:xfrm>
          <a:prstGeom prst="rect">
            <a:avLst/>
          </a:prstGeom>
          <a:noFill/>
          <a:ln/>
        </p:spPr>
        <p:txBody>
          <a:bodyPr wrap="square" lIns="0" tIns="0" rIns="0" bIns="0" rtlCol="0" anchor="t"/>
          <a:lstStyle/>
          <a:p>
            <a:pPr marL="0" indent="0">
              <a:buNone/>
            </a:pPr>
            <a:r>
              <a:rPr lang="en-US" sz="4000" b="1" dirty="0">
                <a:solidFill>
                  <a:srgbClr val="38D6EE"/>
                </a:solidFill>
                <a:latin typeface="+mj-lt" pitchFamily="34" charset="0"/>
                <a:ea typeface="+mj-lt" pitchFamily="34" charset="-122"/>
                <a:cs typeface="+mj-lt" pitchFamily="34" charset="-120"/>
              </a:rPr>
              <a:t>03</a:t>
            </a:r>
            <a:endParaRPr lang="en-US" sz="4000" dirty="0"/>
          </a:p>
        </p:txBody>
      </p:sp>
      <p:sp>
        <p:nvSpPr>
          <p:cNvPr id="15" name="text-677"/>
          <p:cNvSpPr txBox="1"/>
          <p:nvPr/>
        </p:nvSpPr>
        <p:spPr>
          <a:xfrm>
            <a:off x="8403336" y="2971800"/>
            <a:ext cx="3017520" cy="777240"/>
          </a:xfrm>
          <a:prstGeom prst="rect">
            <a:avLst/>
          </a:prstGeom>
          <a:noFill/>
          <a:ln/>
        </p:spPr>
        <p:txBody>
          <a:bodyPr wrap="square" lIns="0" tIns="0" rIns="0" bIns="0" rtlCol="0" anchor="t"/>
          <a:lstStyle/>
          <a:p>
            <a:pPr marL="0" indent="0">
              <a:buNone/>
            </a:pPr>
            <a:r>
              <a:rPr lang="en-US" sz="2200" b="1" dirty="0">
                <a:solidFill>
                  <a:srgbClr val="FFFFFF"/>
                </a:solidFill>
                <a:latin typeface="+mj-lt" pitchFamily="34" charset="0"/>
                <a:ea typeface="+mj-lt" pitchFamily="34" charset="-122"/>
                <a:cs typeface="+mj-lt" pitchFamily="34" charset="-120"/>
              </a:rPr>
              <a:t>Identity is the perimeter</a:t>
            </a:r>
            <a:endParaRPr lang="en-US" sz="2200" dirty="0"/>
          </a:p>
        </p:txBody>
      </p:sp>
      <p:sp>
        <p:nvSpPr>
          <p:cNvPr id="16" name="text-678"/>
          <p:cNvSpPr txBox="1"/>
          <p:nvPr/>
        </p:nvSpPr>
        <p:spPr>
          <a:xfrm>
            <a:off x="8403336" y="3794760"/>
            <a:ext cx="3017520" cy="1005840"/>
          </a:xfrm>
          <a:prstGeom prst="rect">
            <a:avLst/>
          </a:prstGeom>
          <a:noFill/>
          <a:ln/>
        </p:spPr>
        <p:txBody>
          <a:bodyPr wrap="square" lIns="0" tIns="0" rIns="0" bIns="0" rtlCol="0" anchor="t"/>
          <a:lstStyle/>
          <a:p>
            <a:pPr marL="0" indent="0">
              <a:buNone/>
            </a:pPr>
            <a:r>
              <a:rPr lang="en-US" sz="1500" dirty="0">
                <a:solidFill>
                  <a:srgbClr val="D6DEEE"/>
                </a:solidFill>
              </a:rPr>
              <a:t>Every agent a distinct principal: least privilege, bound tokens, one audit log, a human on high-impact actions.</a:t>
            </a:r>
            <a:endParaRPr lang="en-US" sz="1500" dirty="0"/>
          </a:p>
        </p:txBody>
      </p:sp>
      <p:sp>
        <p:nvSpPr>
          <p:cNvPr id="17" name="text-679"/>
          <p:cNvSpPr txBox="1"/>
          <p:nvPr/>
        </p:nvSpPr>
        <p:spPr>
          <a:xfrm>
            <a:off x="548640" y="5120640"/>
            <a:ext cx="6858000" cy="640080"/>
          </a:xfrm>
          <a:prstGeom prst="rect">
            <a:avLst/>
          </a:prstGeom>
          <a:noFill/>
          <a:ln/>
        </p:spPr>
        <p:txBody>
          <a:bodyPr wrap="square" lIns="0" tIns="0" rIns="0" bIns="0" rtlCol="0" anchor="ctr"/>
          <a:lstStyle/>
          <a:p>
            <a:pPr marL="0" indent="0">
              <a:buNone/>
            </a:pPr>
            <a:r>
              <a:rPr lang="en-US" sz="3000" b="1" dirty="0">
                <a:solidFill>
                  <a:srgbClr val="FFFFFF"/>
                </a:solidFill>
                <a:latin typeface="+mj-lt" pitchFamily="34" charset="0"/>
                <a:ea typeface="+mj-lt" pitchFamily="34" charset="-122"/>
                <a:cs typeface="+mj-lt" pitchFamily="34" charset="-120"/>
              </a:rPr>
              <a:t>Thank you  ·  Questions?</a:t>
            </a:r>
            <a:endParaRPr lang="en-US" sz="3000" dirty="0"/>
          </a:p>
        </p:txBody>
      </p:sp>
      <p:sp>
        <p:nvSpPr>
          <p:cNvPr id="18" name="text-680"/>
          <p:cNvSpPr txBox="1"/>
          <p:nvPr/>
        </p:nvSpPr>
        <p:spPr>
          <a:xfrm>
            <a:off x="7680960" y="5120640"/>
            <a:ext cx="3959352" cy="640080"/>
          </a:xfrm>
          <a:prstGeom prst="rect">
            <a:avLst/>
          </a:prstGeom>
          <a:noFill/>
          <a:ln/>
        </p:spPr>
        <p:txBody>
          <a:bodyPr wrap="square" lIns="0" tIns="0" rIns="0" bIns="0" rtlCol="0" anchor="ctr"/>
          <a:lstStyle/>
          <a:p>
            <a:pPr marL="0" indent="0" algn="r">
              <a:buNone/>
            </a:pPr>
            <a:r>
              <a:rPr lang="en-US" sz="1600" b="1" dirty="0">
                <a:solidFill>
                  <a:srgbClr val="FFFFFF"/>
                </a:solidFill>
              </a:rPr>
              <a:t>Ievgen Teroshyn</a:t>
            </a:r>
            <a:endParaRPr lang="en-US" sz="1400" dirty="0"/>
          </a:p>
          <a:p>
            <a:pPr marL="0" indent="0" algn="r">
              <a:buNone/>
            </a:pPr>
            <a:r>
              <a:rPr lang="en-US" sz="1200" dirty="0">
                <a:solidFill>
                  <a:srgbClr val="9AA8C4"/>
                </a:solidFill>
              </a:rPr>
              <a:t>Sources and backup slides follow</a:t>
            </a:r>
            <a:endParaRPr lang="en-US" sz="14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AA8C4"/>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BACKUP</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Key sources</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Full list with links in the research brief</a:t>
            </a:r>
            <a:endParaRPr lang="en-US" sz="1600" dirty="0"/>
          </a:p>
        </p:txBody>
      </p:sp>
      <p:sp>
        <p:nvSpPr>
          <p:cNvPr id="5" name="text-681"/>
          <p:cNvSpPr txBox="1"/>
          <p:nvPr/>
        </p:nvSpPr>
        <p:spPr>
          <a:xfrm>
            <a:off x="548640" y="2057400"/>
            <a:ext cx="5440680" cy="3931920"/>
          </a:xfrm>
          <a:prstGeom prst="rect">
            <a:avLst/>
          </a:prstGeom>
          <a:noFill/>
          <a:ln/>
        </p:spPr>
        <p:txBody>
          <a:bodyPr wrap="square" lIns="0" tIns="0" rIns="0" bIns="0" rtlCol="0" anchor="t"/>
          <a:lstStyle/>
          <a:p>
            <a:pPr marL="342900" indent="-342900">
              <a:spcAft>
                <a:spcPts val="300"/>
              </a:spcAft>
              <a:buSzPct val="100000"/>
              <a:buChar char="•"/>
            </a:pPr>
            <a:r>
              <a:rPr lang="en-US" sz="1000" dirty="0">
                <a:solidFill>
                  <a:schemeClr val="tx1"/>
                </a:solidFill>
              </a:rPr>
              <a:t>Anthropic. Disrupting the first reported AI-orchestrated cyber espionage campaign. 13 Nov 2025</a:t>
            </a:r>
            <a:endParaRPr lang="en-US" sz="1000" dirty="0"/>
          </a:p>
          <a:p>
            <a:pPr marL="342900" indent="-342900">
              <a:spcAft>
                <a:spcPts val="300"/>
              </a:spcAft>
              <a:buSzPct val="100000"/>
              <a:buChar char="•"/>
            </a:pPr>
            <a:r>
              <a:rPr lang="en-US" sz="1000" dirty="0">
                <a:solidFill>
                  <a:schemeClr val="tx1"/>
                </a:solidFill>
              </a:rPr>
              <a:t>Anthropic. Building effective agents. Dec 2024; How we built our multi-agent research system. Jun 2025</a:t>
            </a:r>
            <a:endParaRPr lang="en-US" sz="1000" dirty="0"/>
          </a:p>
          <a:p>
            <a:pPr marL="342900" indent="-342900">
              <a:spcAft>
                <a:spcPts val="300"/>
              </a:spcAft>
              <a:buSzPct val="100000"/>
              <a:buChar char="•"/>
            </a:pPr>
            <a:r>
              <a:rPr lang="en-US" sz="1000" dirty="0">
                <a:solidFill>
                  <a:schemeClr val="tx1"/>
                </a:solidFill>
              </a:rPr>
              <a:t>Kim et al. Towards a Science of Scaling Agent Systems. arXiv 2512.08296, v3 Apr 2026</a:t>
            </a:r>
            <a:endParaRPr lang="en-US" sz="1000" dirty="0"/>
          </a:p>
          <a:p>
            <a:pPr marL="342900" indent="-342900">
              <a:spcAft>
                <a:spcPts val="300"/>
              </a:spcAft>
              <a:buSzPct val="100000"/>
              <a:buChar char="•"/>
            </a:pPr>
            <a:r>
              <a:rPr lang="en-US" sz="1000" dirty="0">
                <a:solidFill>
                  <a:schemeClr val="tx1"/>
                </a:solidFill>
              </a:rPr>
              <a:t>Cemri et al. Why Do Multi-Agent LLM Systems Fail? NeurIPS 2025</a:t>
            </a:r>
            <a:endParaRPr lang="en-US" sz="1000" dirty="0"/>
          </a:p>
          <a:p>
            <a:pPr marL="342900" indent="-342900">
              <a:spcAft>
                <a:spcPts val="300"/>
              </a:spcAft>
              <a:buSzPct val="100000"/>
              <a:buChar char="•"/>
            </a:pPr>
            <a:r>
              <a:rPr lang="en-US" sz="1000" dirty="0">
                <a:solidFill>
                  <a:schemeClr val="tx1"/>
                </a:solidFill>
              </a:rPr>
              <a:t>Tran &amp; Kiela. Single-agent LLMs outperform multi-agent systems… arXiv 2604.02460, Apr 2026</a:t>
            </a:r>
            <a:endParaRPr lang="en-US" sz="1000" dirty="0"/>
          </a:p>
          <a:p>
            <a:pPr marL="342900" indent="-342900">
              <a:spcAft>
                <a:spcPts val="300"/>
              </a:spcAft>
              <a:buSzPct val="100000"/>
              <a:buChar char="•"/>
            </a:pPr>
            <a:r>
              <a:rPr lang="en-US" sz="1000" dirty="0">
                <a:solidFill>
                  <a:schemeClr val="tx1"/>
                </a:solidFill>
              </a:rPr>
              <a:t>METR. Frontier Risk Report, May 2026; Time Horizon 1.1, Jan 2026</a:t>
            </a:r>
            <a:endParaRPr lang="en-US" sz="1000" dirty="0"/>
          </a:p>
          <a:p>
            <a:pPr marL="342900" indent="-342900">
              <a:spcAft>
                <a:spcPts val="300"/>
              </a:spcAft>
              <a:buSzPct val="100000"/>
              <a:buChar char="•"/>
            </a:pPr>
            <a:r>
              <a:rPr lang="en-US" sz="1000" dirty="0">
                <a:solidFill>
                  <a:schemeClr val="tx1"/>
                </a:solidFill>
              </a:rPr>
              <a:t>Rabanser et al. Towards a Science of AI Agent Reliability. ICML 2026</a:t>
            </a:r>
            <a:endParaRPr lang="en-US" sz="1000" dirty="0"/>
          </a:p>
          <a:p>
            <a:pPr marL="342900" indent="-342900">
              <a:spcAft>
                <a:spcPts val="300"/>
              </a:spcAft>
              <a:buSzPct val="100000"/>
              <a:buChar char="•"/>
            </a:pPr>
            <a:r>
              <a:rPr lang="en-US" sz="1000" dirty="0">
                <a:solidFill>
                  <a:schemeClr val="tx1"/>
                </a:solidFill>
              </a:rPr>
              <a:t>Google. Why we built ADK 2.0. Jul 2026</a:t>
            </a:r>
            <a:endParaRPr lang="en-US" sz="1000" dirty="0"/>
          </a:p>
          <a:p>
            <a:pPr marL="342900" indent="-342900">
              <a:spcAft>
                <a:spcPts val="300"/>
              </a:spcAft>
              <a:buSzPct val="100000"/>
              <a:buChar char="•"/>
            </a:pPr>
            <a:r>
              <a:rPr lang="en-US" sz="1000" dirty="0">
                <a:solidFill>
                  <a:schemeClr val="tx1"/>
                </a:solidFill>
              </a:rPr>
              <a:t>Model Context Protocol specification 2026-07-28; A2A v1.0, Mar 2026</a:t>
            </a:r>
            <a:endParaRPr lang="en-US" sz="1000" dirty="0"/>
          </a:p>
          <a:p>
            <a:pPr marL="342900" indent="-342900">
              <a:spcAft>
                <a:spcPts val="300"/>
              </a:spcAft>
              <a:buSzPct val="100000"/>
              <a:buChar char="•"/>
            </a:pPr>
            <a:r>
              <a:rPr lang="en-US" sz="1000" dirty="0">
                <a:solidFill>
                  <a:schemeClr val="tx1"/>
                </a:solidFill>
              </a:rPr>
              <a:t>Linux Foundation. Agentic AI Foundation releases, Dec 2025 – Aug 2026</a:t>
            </a:r>
            <a:endParaRPr lang="en-US" sz="1000" dirty="0"/>
          </a:p>
          <a:p>
            <a:pPr marL="342900" indent="-342900">
              <a:spcAft>
                <a:spcPts val="300"/>
              </a:spcAft>
              <a:buSzPct val="100000"/>
              <a:buChar char="•"/>
            </a:pPr>
            <a:r>
              <a:rPr lang="en-US" sz="1000" dirty="0">
                <a:solidFill>
                  <a:schemeClr val="tx1"/>
                </a:solidFill>
              </a:rPr>
              <a:t>OWASP. Top 10 for Agentic Applications for 2026. 9 Dec 2025</a:t>
            </a:r>
            <a:endParaRPr lang="en-US" sz="1000" dirty="0"/>
          </a:p>
          <a:p>
            <a:pPr marL="342900" indent="-342900">
              <a:spcAft>
                <a:spcPts val="300"/>
              </a:spcAft>
              <a:buSzPct val="100000"/>
              <a:buChar char="•"/>
            </a:pPr>
            <a:r>
              <a:rPr lang="en-US" sz="1000" dirty="0">
                <a:solidFill>
                  <a:schemeClr val="tx1"/>
                </a:solidFill>
              </a:rPr>
              <a:t>MITRE ATLAS v2026.09, 14 Sep 2026</a:t>
            </a:r>
            <a:endParaRPr lang="en-US" sz="1000" dirty="0"/>
          </a:p>
          <a:p>
            <a:pPr marL="342900" indent="-342900">
              <a:spcAft>
                <a:spcPts val="300"/>
              </a:spcAft>
              <a:buSzPct val="100000"/>
              <a:buChar char="•"/>
            </a:pPr>
            <a:r>
              <a:rPr lang="en-US" sz="1000" dirty="0">
                <a:solidFill>
                  <a:schemeClr val="tx1"/>
                </a:solidFill>
              </a:rPr>
              <a:t>UK AISI. Incident report: unsanctioned agent behaviour during cyber testing. 4 Aug 2026</a:t>
            </a:r>
            <a:endParaRPr lang="en-US" sz="1000" dirty="0"/>
          </a:p>
          <a:p>
            <a:pPr marL="342900" indent="-342900">
              <a:spcAft>
                <a:spcPts val="300"/>
              </a:spcAft>
              <a:buSzPct val="100000"/>
              <a:buChar char="•"/>
            </a:pPr>
            <a:r>
              <a:rPr lang="en-US" sz="1000" dirty="0">
                <a:solidFill>
                  <a:schemeClr val="tx1"/>
                </a:solidFill>
              </a:rPr>
              <a:t>GreyNoise. AI-orchestrated campaign against PaperCut NG/MF. 9 Sep 2026</a:t>
            </a:r>
            <a:endParaRPr lang="en-US" sz="1000" dirty="0"/>
          </a:p>
          <a:p>
            <a:pPr marL="342900" indent="-342900">
              <a:spcAft>
                <a:spcPts val="300"/>
              </a:spcAft>
              <a:buSzPct val="100000"/>
              <a:buChar char="•"/>
            </a:pPr>
            <a:r>
              <a:rPr lang="en-US" sz="1000" dirty="0">
                <a:solidFill>
                  <a:schemeClr val="tx1"/>
                </a:solidFill>
              </a:rPr>
              <a:t>Shi, Zhang, Yang. Emergent Collusion in Long-Horizon LLM Agent Interaction. arXiv 2609.24967</a:t>
            </a:r>
            <a:endParaRPr lang="en-US" sz="1000" dirty="0"/>
          </a:p>
        </p:txBody>
      </p:sp>
      <p:sp>
        <p:nvSpPr>
          <p:cNvPr id="6" name="text-682"/>
          <p:cNvSpPr txBox="1"/>
          <p:nvPr/>
        </p:nvSpPr>
        <p:spPr>
          <a:xfrm>
            <a:off x="6199632" y="2057400"/>
            <a:ext cx="5440680" cy="3931920"/>
          </a:xfrm>
          <a:prstGeom prst="rect">
            <a:avLst/>
          </a:prstGeom>
          <a:noFill/>
          <a:ln/>
        </p:spPr>
        <p:txBody>
          <a:bodyPr wrap="square" lIns="0" tIns="0" rIns="0" bIns="0" rtlCol="0" anchor="t"/>
          <a:lstStyle/>
          <a:p>
            <a:pPr marL="342900" indent="-342900">
              <a:spcAft>
                <a:spcPts val="300"/>
              </a:spcAft>
              <a:buSzPct val="100000"/>
              <a:buChar char="•"/>
            </a:pPr>
            <a:r>
              <a:rPr lang="en-US" sz="1000" dirty="0">
                <a:solidFill>
                  <a:schemeClr val="tx1"/>
                </a:solidFill>
              </a:rPr>
              <a:t>Triedman, Jha, Shmatikov. Multi-Agent Systems Execute Arbitrary Malicious Code. arXiv 2503.12188</a:t>
            </a:r>
            <a:endParaRPr lang="en-US" sz="1000" dirty="0"/>
          </a:p>
          <a:p>
            <a:pPr marL="342900" indent="-342900">
              <a:spcAft>
                <a:spcPts val="300"/>
              </a:spcAft>
              <a:buSzPct val="100000"/>
              <a:buChar char="•"/>
            </a:pPr>
            <a:r>
              <a:rPr lang="en-US" sz="1000" dirty="0">
                <a:solidFill>
                  <a:schemeClr val="tx1"/>
                </a:solidFill>
              </a:rPr>
              <a:t>Nasr, Carlini, Tramèr et al. The Attacker Moves Second. arXiv 2510.09023, Oct 2025</a:t>
            </a:r>
            <a:endParaRPr lang="en-US" sz="1000" dirty="0"/>
          </a:p>
          <a:p>
            <a:pPr marL="342900" indent="-342900">
              <a:spcAft>
                <a:spcPts val="300"/>
              </a:spcAft>
              <a:buSzPct val="100000"/>
              <a:buChar char="•"/>
            </a:pPr>
            <a:r>
              <a:rPr lang="en-US" sz="1000" dirty="0">
                <a:solidFill>
                  <a:schemeClr val="tx1"/>
                </a:solidFill>
              </a:rPr>
              <a:t>Zou et al. (Gray Swan, UK AISI). Agent red-teaming competition. arXiv 2507.20526</a:t>
            </a:r>
            <a:endParaRPr lang="en-US" sz="1000" dirty="0"/>
          </a:p>
          <a:p>
            <a:pPr marL="342900" indent="-342900">
              <a:spcAft>
                <a:spcPts val="300"/>
              </a:spcAft>
              <a:buSzPct val="100000"/>
              <a:buChar char="•"/>
            </a:pPr>
            <a:r>
              <a:rPr lang="en-US" sz="1000" dirty="0">
                <a:solidFill>
                  <a:schemeClr val="tx1"/>
                </a:solidFill>
              </a:rPr>
              <a:t>OpenAI. Continuously hardening ChatGPT Atlas against prompt injection attacks. 22 Dec 2025</a:t>
            </a:r>
            <a:endParaRPr lang="en-US" sz="1000" dirty="0"/>
          </a:p>
          <a:p>
            <a:pPr marL="342900" indent="-342900">
              <a:spcAft>
                <a:spcPts val="300"/>
              </a:spcAft>
              <a:buSzPct val="100000"/>
              <a:buChar char="•"/>
            </a:pPr>
            <a:r>
              <a:rPr lang="en-US" sz="1000" dirty="0">
                <a:solidFill>
                  <a:schemeClr val="tx1"/>
                </a:solidFill>
              </a:rPr>
              <a:t>Debenedetti et al. CaMeL. arXiv 2503.18813; Beurer-Kellner et al. arXiv 2506.08837</a:t>
            </a:r>
            <a:endParaRPr lang="en-US" sz="1000" dirty="0"/>
          </a:p>
          <a:p>
            <a:pPr marL="342900" indent="-342900">
              <a:spcAft>
                <a:spcPts val="300"/>
              </a:spcAft>
              <a:buSzPct val="100000"/>
              <a:buChar char="•"/>
            </a:pPr>
            <a:r>
              <a:rPr lang="en-US" sz="1000" dirty="0">
                <a:solidFill>
                  <a:schemeClr val="tx1"/>
                </a:solidFill>
              </a:rPr>
              <a:t>ASD ACSC, CISA, NSA et al. Careful adoption of agentic AI services. Apr 2026</a:t>
            </a:r>
            <a:endParaRPr lang="en-US" sz="1000" dirty="0"/>
          </a:p>
          <a:p>
            <a:pPr marL="342900" indent="-342900">
              <a:spcAft>
                <a:spcPts val="300"/>
              </a:spcAft>
              <a:buSzPct val="100000"/>
              <a:buChar char="•"/>
            </a:pPr>
            <a:r>
              <a:rPr lang="en-US" sz="1000" dirty="0">
                <a:solidFill>
                  <a:schemeClr val="tx1"/>
                </a:solidFill>
              </a:rPr>
              <a:t>NIST CAISI. AI Agent Standards Initiative. 17 Feb 2026</a:t>
            </a:r>
            <a:endParaRPr lang="en-US" sz="1000" dirty="0"/>
          </a:p>
          <a:p>
            <a:pPr marL="342900" indent="-342900">
              <a:spcAft>
                <a:spcPts val="300"/>
              </a:spcAft>
              <a:buSzPct val="100000"/>
              <a:buChar char="•"/>
            </a:pPr>
            <a:r>
              <a:rPr lang="en-US" sz="1000" dirty="0">
                <a:solidFill>
                  <a:schemeClr val="tx1"/>
                </a:solidFill>
              </a:rPr>
              <a:t>Regulation (EU) 2024/1689; Regulation (EU) 2026/1744; Regulation (EU) 2024/2847</a:t>
            </a:r>
            <a:endParaRPr lang="en-US" sz="1000" dirty="0"/>
          </a:p>
          <a:p>
            <a:pPr marL="342900" indent="-342900">
              <a:spcAft>
                <a:spcPts val="300"/>
              </a:spcAft>
              <a:buSzPct val="100000"/>
              <a:buChar char="•"/>
            </a:pPr>
            <a:r>
              <a:rPr lang="en-US" sz="1000" dirty="0">
                <a:solidFill>
                  <a:schemeClr val="tx1"/>
                </a:solidFill>
              </a:rPr>
              <a:t>DARPA. AI Cyber Challenge results. 8 Aug 2025; Google GTIG. AI Threat Tracker. 5 Nov 2025</a:t>
            </a:r>
            <a:endParaRPr lang="en-US" sz="1000" dirty="0"/>
          </a:p>
          <a:p>
            <a:pPr marL="342900" indent="-342900">
              <a:spcAft>
                <a:spcPts val="300"/>
              </a:spcAft>
              <a:buSzPct val="100000"/>
              <a:buChar char="•"/>
            </a:pPr>
            <a:r>
              <a:rPr lang="en-US" sz="1000" dirty="0">
                <a:solidFill>
                  <a:schemeClr val="tx1"/>
                </a:solidFill>
              </a:rPr>
              <a:t>CERT-UA. Cyber Threats: Ukraine, H1 2026</a:t>
            </a:r>
            <a:endParaRPr lang="en-US" sz="1000" dirty="0"/>
          </a:p>
          <a:p>
            <a:pPr marL="342900" indent="-342900">
              <a:spcAft>
                <a:spcPts val="300"/>
              </a:spcAft>
              <a:buSzPct val="100000"/>
              <a:buChar char="•"/>
            </a:pPr>
            <a:r>
              <a:rPr lang="en-US" sz="1000" dirty="0">
                <a:solidFill>
                  <a:schemeClr val="tx1"/>
                </a:solidFill>
              </a:rPr>
              <a:t>Verkhovna Rada. Working group on legal regulation of AI. 8 Sep 2026</a:t>
            </a:r>
            <a:endParaRPr lang="en-US" sz="1000" dirty="0"/>
          </a:p>
          <a:p>
            <a:pPr marL="342900" indent="-342900">
              <a:spcAft>
                <a:spcPts val="300"/>
              </a:spcAft>
              <a:buSzPct val="100000"/>
              <a:buChar char="•"/>
            </a:pPr>
            <a:r>
              <a:rPr lang="en-US" sz="1000" dirty="0">
                <a:solidFill>
                  <a:schemeClr val="tx1"/>
                </a:solidFill>
              </a:rPr>
              <a:t>ENISA Threat Landscape 2026. Sep 2026</a:t>
            </a:r>
            <a:endParaRPr lang="en-US" sz="1000" dirty="0"/>
          </a:p>
          <a:p>
            <a:pPr marL="342900" indent="-342900">
              <a:spcAft>
                <a:spcPts val="300"/>
              </a:spcAft>
              <a:buSzPct val="100000"/>
              <a:buChar char="•"/>
            </a:pPr>
            <a:r>
              <a:rPr lang="en-US" sz="1000" dirty="0">
                <a:solidFill>
                  <a:schemeClr val="tx1"/>
                </a:solidFill>
              </a:rPr>
              <a:t>Google GTIG. From Prompting to Autonomy. 8 Sep 2026</a:t>
            </a:r>
            <a:endParaRPr lang="en-US" sz="1000" dirty="0"/>
          </a:p>
          <a:p>
            <a:pPr marL="342900" indent="-342900">
              <a:spcAft>
                <a:spcPts val="300"/>
              </a:spcAft>
              <a:buSzPct val="100000"/>
              <a:buChar char="•"/>
            </a:pPr>
            <a:r>
              <a:rPr lang="en-US" sz="1000" dirty="0">
                <a:solidFill>
                  <a:schemeClr val="tx1"/>
                </a:solidFill>
              </a:rPr>
              <a:t>UK NCSC. Managing the cyber risk of agentic AI. 20 Aug 2026</a:t>
            </a:r>
            <a:endParaRPr lang="en-US" sz="1000" dirty="0"/>
          </a:p>
          <a:p>
            <a:pPr marL="342900" indent="-342900">
              <a:spcAft>
                <a:spcPts val="300"/>
              </a:spcAft>
              <a:buSzPct val="100000"/>
              <a:buChar char="•"/>
            </a:pPr>
            <a:r>
              <a:rPr lang="en-US" sz="1000" dirty="0">
                <a:solidFill>
                  <a:schemeClr val="tx1"/>
                </a:solidFill>
              </a:rPr>
              <a:t>IETF draft-ietf-wimse-aims-00 (15 Sep 2026); NIST NCCoE summary of comments (29 Sep 2026)</a:t>
            </a:r>
            <a:endParaRPr lang="en-US" sz="1000" dirty="0"/>
          </a:p>
          <a:p>
            <a:pPr marL="342900" indent="-342900">
              <a:spcAft>
                <a:spcPts val="300"/>
              </a:spcAft>
              <a:buSzPct val="100000"/>
              <a:buChar char="•"/>
            </a:pPr>
            <a:r>
              <a:rPr lang="en-US" sz="1000" dirty="0">
                <a:solidFill>
                  <a:schemeClr val="tx1"/>
                </a:solidFill>
              </a:rPr>
              <a:t>NCSCC (NSDC of Ukraine). AI Frontiers review. 5 Oct 2026</a:t>
            </a:r>
            <a:endParaRPr lang="en-US" sz="10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365760"/>
            <a:ext cx="11091672" cy="292608"/>
          </a:xfrm>
          <a:prstGeom prst="rect">
            <a:avLst/>
          </a:prstGeom>
          <a:noFill/>
          <a:ln/>
        </p:spPr>
        <p:txBody>
          <a:bodyPr wrap="square" lIns="0" tIns="0" rIns="0" bIns="0" rtlCol="0" anchor="t"/>
          <a:lstStyle/>
          <a:p>
            <a:pPr marL="0" indent="0">
              <a:buNone/>
            </a:pPr>
            <a:r>
              <a:rPr lang="en-US" sz="1200" b="1" kern="0" spc="200" dirty="0">
                <a:solidFill>
                  <a:srgbClr val="0891B2"/>
                </a:solidFill>
              </a:rPr>
              <a:t>BACKUP</a:t>
            </a:r>
            <a:endParaRPr lang="en-US" sz="1200" dirty="0"/>
          </a:p>
        </p:txBody>
      </p:sp>
      <p:sp>
        <p:nvSpPr>
          <p:cNvPr id="3" name="Text 1"/>
          <p:cNvSpPr>
            <a:spLocks noGrp="1"/>
          </p:cNvSpPr>
          <p:nvPr>
            <p:ph type="title" idx="102" hasCustomPrompt="1"/>
          </p:nvPr>
        </p:nvSpPr>
        <p:spPr>
          <a:xfrm>
            <a:off x="548640" y="694944"/>
            <a:ext cx="11091672" cy="713232"/>
          </a:xfrm>
          <a:prstGeom prst="rect">
            <a:avLst/>
          </a:prstGeom>
          <a:noFill/>
          <a:ln/>
        </p:spPr>
        <p:txBody>
          <a:bodyPr wrap="square" lIns="0" tIns="0" rIns="0" bIns="0" rtlCol="0" anchor="t"/>
          <a:lstStyle/>
          <a:p>
            <a:pPr marL="0" indent="0" algn="l">
              <a:buNone/>
            </a:pPr>
            <a:r>
              <a:rPr lang="en-US" sz="3600" b="1" dirty="0">
                <a:solidFill>
                  <a:srgbClr val="0F1B33"/>
                </a:solidFill>
                <a:latin typeface="+mj-lt" pitchFamily="34" charset="0"/>
                <a:ea typeface="+mj-lt" pitchFamily="34" charset="-122"/>
                <a:cs typeface="+mj-lt" pitchFamily="34" charset="-120"/>
              </a:rPr>
              <a:t>EU AI Act provisions that reach agents</a:t>
            </a:r>
            <a:endParaRPr lang="en-US" sz="3600" dirty="0"/>
          </a:p>
        </p:txBody>
      </p:sp>
      <p:sp>
        <p:nvSpPr>
          <p:cNvPr id="4" name="Text 1"/>
          <p:cNvSpPr>
            <a:spLocks noGrp="1"/>
          </p:cNvSpPr>
          <p:nvPr>
            <p:ph type="body" idx="103" hasCustomPrompt="1"/>
          </p:nvPr>
        </p:nvSpPr>
        <p:spPr>
          <a:xfrm>
            <a:off x="548640" y="1417320"/>
            <a:ext cx="11091672" cy="502920"/>
          </a:xfrm>
          <a:prstGeom prst="rect">
            <a:avLst/>
          </a:prstGeom>
          <a:noFill/>
          <a:ln/>
        </p:spPr>
        <p:txBody>
          <a:bodyPr wrap="square" lIns="0" tIns="0" rIns="0" bIns="0" rtlCol="0" anchor="t"/>
          <a:lstStyle/>
          <a:p>
            <a:pPr marL="0" indent="0">
              <a:buNone/>
            </a:pPr>
            <a:r>
              <a:rPr lang="en-US" sz="1600" dirty="0">
                <a:solidFill>
                  <a:srgbClr val="5A6782"/>
                </a:solidFill>
              </a:rPr>
              <a:t>Regulation (EU) 2024/1689 as amended by Regulation (EU) 2026/1744 (in force 27 Jul 2026)</a:t>
            </a:r>
            <a:endParaRPr lang="en-US" sz="1600" dirty="0"/>
          </a:p>
        </p:txBody>
      </p:sp>
      <p:graphicFrame>
        <p:nvGraphicFramePr>
          <p:cNvPr id="20" name="table-aiact-683"/>
          <p:cNvGraphicFramePr>
            <a:graphicFrameLocks noGrp="1"/>
          </p:cNvGraphicFramePr>
          <p:nvPr>
            <p:extLst>
              <p:ext uri="{D42A27DB-BD31-4B8C-83A1-F6EECF244321}">
                <p14:modId xmlns:p14="http://schemas.microsoft.com/office/powerpoint/2010/main" val="1579011935"/>
              </p:ext>
            </p:extLst>
          </p:nvPr>
        </p:nvGraphicFramePr>
        <p:xfrm>
          <a:off x="548640" y="2103120"/>
          <a:ext cx="11091672" cy="3712464"/>
        </p:xfrm>
        <a:graphic>
          <a:graphicData uri="http://schemas.openxmlformats.org/drawingml/2006/table">
            <a:tbl>
              <a:tblPr/>
              <a:tblGrid>
                <a:gridCol w="1920240">
                  <a:extLst>
                    <a:ext uri="{9D8B030D-6E8A-4147-A177-3AD203B41FA5}">
                      <a16:colId xmlns:a16="http://schemas.microsoft.com/office/drawing/2014/main" val="20000"/>
                    </a:ext>
                  </a:extLst>
                </a:gridCol>
                <a:gridCol w="7068312">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329184">
                <a:tc>
                  <a:txBody>
                    <a:bodyPr/>
                    <a:lstStyle/>
                    <a:p>
                      <a:pPr marL="0" indent="0">
                        <a:buNone/>
                      </a:pPr>
                      <a:r>
                        <a:rPr lang="en-US" sz="1200" b="1" dirty="0">
                          <a:solidFill>
                            <a:srgbClr val="FFFFFF"/>
                          </a:solidFill>
                          <a:latin typeface="+mn-lt" pitchFamily="34" charset="0"/>
                          <a:ea typeface="+mn-lt" pitchFamily="34" charset="-122"/>
                          <a:cs typeface="+mn-lt" pitchFamily="34" charset="-120"/>
                        </a:rPr>
                        <a:t>Provision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tc>
                  <a:txBody>
                    <a:bodyPr/>
                    <a:lstStyle/>
                    <a:p>
                      <a:pPr marL="0" indent="0">
                        <a:buNone/>
                      </a:pPr>
                      <a:r>
                        <a:rPr lang="en-US" sz="1200" b="1" dirty="0">
                          <a:solidFill>
                            <a:srgbClr val="FFFFFF"/>
                          </a:solidFill>
                          <a:latin typeface="+mn-lt" pitchFamily="34" charset="0"/>
                          <a:ea typeface="+mn-lt" pitchFamily="34" charset="-122"/>
                          <a:cs typeface="+mn-lt" pitchFamily="34" charset="-120"/>
                        </a:rPr>
                        <a:t>Requirement</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tc>
                  <a:txBody>
                    <a:bodyPr/>
                    <a:lstStyle/>
                    <a:p>
                      <a:pPr marL="0" indent="0">
                        <a:buNone/>
                      </a:pPr>
                      <a:r>
                        <a:rPr lang="en-US" sz="1200" b="1" dirty="0">
                          <a:solidFill>
                            <a:srgbClr val="FFFFFF"/>
                          </a:solidFill>
                          <a:latin typeface="+mn-lt" pitchFamily="34" charset="0"/>
                          <a:ea typeface="+mn-lt" pitchFamily="34" charset="-122"/>
                          <a:cs typeface="+mn-lt" pitchFamily="34" charset="-120"/>
                        </a:rPr>
                        <a:t>Applies from</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extLst>
                  <a:ext uri="{0D108BD9-81ED-4DB2-BD59-A6C34878D82A}">
                    <a16:rowId xmlns:a16="http://schemas.microsoft.com/office/drawing/2014/main" val="10000"/>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3(1)</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AI system: “varying levels of autonomy”, “may exhibit adaptiveness”; agents fall within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Feb 2025</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4</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Measures to support AI literacy of staff (softened by Reg. 2026/1744)</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Feb 2025</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12(1)–(2)</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Automatic recording of events (logs) over the system's lifetime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Dec 2027 / 2 Aug 2028</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14(4)(d)–(e)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Override outputs; interrupt the system through a “stop” button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Dec 2027 / 2 Aug 2028</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15(5)</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Resilience to attempts to alter use, outputs or performance; poisoning, adversarial examples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Dec 2027 / 2 Aug 2028</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26(5)–(6)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Deployers monitor, suspend on risk, keep logs at least six months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Dec 2027 / 2 Aug 2028</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50(1)</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Tell people they are interacting with an AI system</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Aug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55(1)(a)–(d)</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Systemic-risk GPAI: adversarial testing, incident reporting, cybersecurity protection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2 Aug 2025</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72(2)</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Post-market monitoring includes “analysis of the interaction with other AI systems”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high-risk dates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29184">
                <a:tc>
                  <a:txBody>
                    <a:bodyPr/>
                    <a:lstStyle/>
                    <a:p>
                      <a:pPr marL="0" indent="0">
                        <a:buNone/>
                      </a:pPr>
                      <a:r>
                        <a:rPr lang="en-US" sz="1200" dirty="0">
                          <a:solidFill>
                            <a:srgbClr val="0F1B33"/>
                          </a:solidFill>
                          <a:latin typeface="+mn-lt" pitchFamily="34" charset="0"/>
                          <a:ea typeface="+mn-lt" pitchFamily="34" charset="-122"/>
                          <a:cs typeface="+mn-lt" pitchFamily="34" charset="-120"/>
                        </a:rPr>
                        <a:t>Art. 73</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Serious incident reports: 15 days; 2 days for widespread infringement or critical infrastructure; 10 days for a death</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marL="0" indent="0">
                        <a:buNone/>
                      </a:pPr>
                      <a:r>
                        <a:rPr lang="en-US" sz="1200" dirty="0">
                          <a:solidFill>
                            <a:srgbClr val="0F1B33"/>
                          </a:solidFill>
                          <a:latin typeface="+mn-lt" pitchFamily="34" charset="0"/>
                          <a:ea typeface="+mn-lt" pitchFamily="34" charset="-122"/>
                          <a:cs typeface="+mn-lt" pitchFamily="34" charset="-120"/>
                        </a:rPr>
                        <a:t>high-risk dates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6" name="source-684"/>
          <p:cNvSpPr txBox="1"/>
          <p:nvPr/>
        </p:nvSpPr>
        <p:spPr>
          <a:xfrm>
            <a:off x="548640" y="6062472"/>
            <a:ext cx="11091672" cy="274320"/>
          </a:xfrm>
          <a:prstGeom prst="rect">
            <a:avLst/>
          </a:prstGeom>
          <a:noFill/>
          <a:ln/>
        </p:spPr>
        <p:txBody>
          <a:bodyPr wrap="square" lIns="0" tIns="0" rIns="0" bIns="0" rtlCol="0" anchor="t"/>
          <a:lstStyle/>
          <a:p>
            <a:pPr marL="0" indent="0">
              <a:buNone/>
            </a:pPr>
            <a:r>
              <a:rPr lang="en-US" sz="1000" dirty="0">
                <a:solidFill>
                  <a:srgbClr val="5A6782"/>
                </a:solidFill>
              </a:rPr>
              <a:t>Note: whether prompt injection falls under Art. 15(5), and provider allocation along agent chains (Art. 25), require external legal opinion</a:t>
            </a:r>
            <a:endParaRPr lang="en-US" sz="10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782"/>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body" hasCustomPrompt="1"/>
          </p:nvPr>
        </p:nvSpPr>
        <p:spPr>
          <a:xfrm>
            <a:off x="548640" y="365760"/>
            <a:ext cx="11091672" cy="292608"/>
          </a:xfrm>
          <a:prstGeom prst="rect">
            <a:avLst/>
          </a:prstGeom>
          <a:noFill/>
          <a:ln/>
        </p:spPr>
        <p:txBody>
          <a:bodyPr wrap="square" lIns="0" tIns="0" rIns="0" bIns="0" rtlCol="0" anchor="t"/>
          <a:lstStyle/>
          <a:p>
            <a:pPr indent="0" marL="0">
              <a:buNone/>
            </a:pPr>
            <a:r>
              <a:rPr lang="en-US" sz="1200" b="1" spc="200" kern="0" dirty="0">
                <a:solidFill>
                  <a:srgbClr val="0891B2"/>
                </a:solidFill>
              </a:rPr>
              <a:t>BACKUP</a:t>
            </a:r>
            <a:endParaRPr lang="en-US" sz="1200" dirty="0"/>
          </a:p>
        </p:txBody>
      </p:sp>
      <p:sp>
        <p:nvSpPr>
          <p:cNvPr id="3" name="Text 1"/>
          <p:cNvSpPr/>
          <p:nvPr>
            <p:ph idx="102" type="title" hasCustomPrompt="1"/>
          </p:nvPr>
        </p:nvSpPr>
        <p:spPr>
          <a:xfrm>
            <a:off x="548640" y="694944"/>
            <a:ext cx="11091672" cy="713232"/>
          </a:xfrm>
          <a:prstGeom prst="rect">
            <a:avLst/>
          </a:prstGeom>
          <a:noFill/>
          <a:ln/>
        </p:spPr>
        <p:txBody>
          <a:bodyPr wrap="square" lIns="0" tIns="0" rIns="0" bIns="0" rtlCol="0" anchor="t"/>
          <a:lstStyle/>
          <a:p>
            <a:pPr algn="l" indent="0" marL="0">
              <a:buNone/>
            </a:pPr>
            <a:r>
              <a:rPr lang="en-US" sz="3600" b="1" dirty="0">
                <a:solidFill>
                  <a:srgbClr val="0F1B33"/>
                </a:solidFill>
                <a:latin typeface="+mj-lt" pitchFamily="34" charset="0"/>
                <a:ea typeface="+mj-lt" pitchFamily="34" charset="-122"/>
                <a:cs typeface="+mj-lt" pitchFamily="34" charset="-120"/>
              </a:rPr>
              <a:t>Ukraine: where things stand</a:t>
            </a:r>
            <a:endParaRPr lang="en-US" sz="3600" dirty="0"/>
          </a:p>
        </p:txBody>
      </p:sp>
      <p:sp>
        <p:nvSpPr>
          <p:cNvPr id="4" name="Text 1"/>
          <p:cNvSpPr/>
          <p:nvPr>
            <p:ph idx="103" type="body" hasCustomPrompt="1"/>
          </p:nvPr>
        </p:nvSpPr>
        <p:spPr>
          <a:xfrm>
            <a:off x="548640" y="1417320"/>
            <a:ext cx="11091672" cy="502920"/>
          </a:xfrm>
          <a:prstGeom prst="rect">
            <a:avLst/>
          </a:prstGeom>
          <a:noFill/>
          <a:ln/>
        </p:spPr>
        <p:txBody>
          <a:bodyPr wrap="square" lIns="0" tIns="0" rIns="0" bIns="0" rtlCol="0" anchor="t"/>
          <a:lstStyle/>
          <a:p>
            <a:pPr indent="0" marL="0">
              <a:buNone/>
            </a:pPr>
            <a:r>
              <a:rPr lang="en-US" sz="1600" dirty="0">
                <a:solidFill>
                  <a:srgbClr val="5A6782"/>
                </a:solidFill>
              </a:rPr>
              <a:t>Status as of October 2026</a:t>
            </a:r>
            <a:endParaRPr lang="en-US" sz="1600" dirty="0"/>
          </a:p>
        </p:txBody>
      </p:sp>
      <p:graphicFrame>
        <p:nvGraphicFramePr>
          <p:cNvPr id="21" name="table-ua-685"/>
          <p:cNvGraphicFramePr>
            <a:graphicFrameLocks noGrp="1"/>
          </p:cNvGraphicFramePr>
          <p:nvPr>
            <p:extLst>
              <p:ext uri="{D42A27DB-BD31-4B8C-83A1-F6EECF244321}">
                <p14:modId xmlns:p14="http://schemas.microsoft.com/office/powerpoint/2010/main" val="1579011935"/>
              </p:ext>
            </p:extLst>
          </p:nvPr>
        </p:nvGraphicFramePr>
        <p:xfrm>
          <a:off x="548640" y="2103120"/>
          <a:ext cx="11091672" cy="914400"/>
        </p:xfrm>
        <a:graphic>
          <a:graphicData uri="http://schemas.openxmlformats.org/drawingml/2006/table">
            <a:tbl>
              <a:tblPr/>
              <a:tblGrid>
                <a:gridCol w="1920240"/>
                <a:gridCol w="6519672"/>
                <a:gridCol w="2651760"/>
              </a:tblGrid>
              <a:tr h="402336">
                <a:tc>
                  <a:txBody>
                    <a:bodyPr/>
                    <a:lstStyle/>
                    <a:p>
                      <a:pPr indent="0" marL="0">
                        <a:buNone/>
                      </a:pPr>
                      <a:r>
                        <a:rPr lang="en-US" sz="1200" b="1" dirty="0">
                          <a:solidFill>
                            <a:srgbClr val="FFFFFF"/>
                          </a:solidFill>
                          <a:latin typeface="+mn-lt" pitchFamily="34" charset="0"/>
                          <a:ea typeface="+mn-lt" pitchFamily="34" charset="-122"/>
                          <a:cs typeface="+mn-lt" pitchFamily="34" charset="-120"/>
                        </a:rPr>
                        <a:t>Item</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tc>
                  <a:txBody>
                    <a:bodyPr/>
                    <a:lstStyle/>
                    <a:p>
                      <a:pPr indent="0" marL="0">
                        <a:buNone/>
                      </a:pPr>
                      <a:r>
                        <a:rPr lang="en-US" sz="1200" b="1" dirty="0">
                          <a:solidFill>
                            <a:srgbClr val="FFFFFF"/>
                          </a:solidFill>
                          <a:latin typeface="+mn-lt" pitchFamily="34" charset="0"/>
                          <a:ea typeface="+mn-lt" pitchFamily="34" charset="-122"/>
                          <a:cs typeface="+mn-lt" pitchFamily="34" charset="-120"/>
                        </a:rPr>
                        <a:t>Status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tc>
                  <a:txBody>
                    <a:bodyPr/>
                    <a:lstStyle/>
                    <a:p>
                      <a:pPr indent="0" marL="0">
                        <a:buNone/>
                      </a:pPr>
                      <a:r>
                        <a:rPr lang="en-US" sz="1200" b="1" dirty="0">
                          <a:solidFill>
                            <a:srgbClr val="FFFFFF"/>
                          </a:solidFill>
                          <a:latin typeface="+mn-lt" pitchFamily="34" charset="0"/>
                          <a:ea typeface="+mn-lt" pitchFamily="34" charset="-122"/>
                          <a:cs typeface="+mn-lt" pitchFamily="34" charset="-120"/>
                        </a:rPr>
                        <a:t>Source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0B1630"/>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Cyber law reform</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Law No. 4336-IX (27 Mar 2025), in force 20 Apr 2025; NIS2-based: CISOs, risk management, security profiles</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Verkhovna Rada; KMU, 21 Apr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Draft No. 8087</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Awaiting second reading since 2023; not the reform vehicle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Rada bill card</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NIS2 alignment</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76% now; target 90% through 20 more regulatory acts in 2026 (SSSCIP self-assessment)</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SSSCIP, 20 Feb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AI law</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In drafting, no bill number; AI Act-aligned; mandatory professional human control (translated); Mintsyfra to submit it to the Cabinet in Q4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Rada, 8 Sep 2026; CMU Order 457-р, item 1</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AI security guidance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SSSCIP Order No. 154 (23 Feb 2026), voluntary: supply chain, data and model poisoning, adversarial inputs, prompt injection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SSSCIP; KMU, 11 Mar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Bill No. 15379</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Criminal Code Art. 190: fraud using ICT or AI systems; in committee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Rada bill card</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CETS 225</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Council of Europe AI Convention signed 15 May 2025; ratification pending</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Ministry of Digital Transformation</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r h="402336">
                <a:tc>
                  <a:txBody>
                    <a:bodyPr/>
                    <a:lstStyle/>
                    <a:p>
                      <a:pPr indent="0" marL="0">
                        <a:buNone/>
                      </a:pPr>
                      <a:r>
                        <a:rPr lang="en-US" sz="1200" dirty="0">
                          <a:solidFill>
                            <a:srgbClr val="0F1B33"/>
                          </a:solidFill>
                          <a:latin typeface="+mn-lt" pitchFamily="34" charset="0"/>
                          <a:ea typeface="+mn-lt" pitchFamily="34" charset="-122"/>
                          <a:cs typeface="+mn-lt" pitchFamily="34" charset="-120"/>
                        </a:rPr>
                        <a:t>Threat picture</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H1 2026: 3,137 incidents (+8%); AI use at various attack stages; trend became systemic</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c>
                  <a:txBody>
                    <a:bodyPr/>
                    <a:lstStyle/>
                    <a:p>
                      <a:pPr indent="0" marL="0">
                        <a:buNone/>
                      </a:pPr>
                      <a:r>
                        <a:rPr lang="en-US" sz="1200" dirty="0">
                          <a:solidFill>
                            <a:srgbClr val="0F1B33"/>
                          </a:solidFill>
                          <a:latin typeface="+mn-lt" pitchFamily="34" charset="0"/>
                          <a:ea typeface="+mn-lt" pitchFamily="34" charset="-122"/>
                          <a:cs typeface="+mn-lt" pitchFamily="34" charset="-120"/>
                        </a:rPr>
                        <a:t>CERT-UA report, H1 2026</a:t>
                      </a:r>
                      <a:endParaRPr lang="en-US" sz="1200" dirty="0">
                        <a:latin typeface="+mn-lt" charset="0"/>
                        <a:ea typeface="+mn-lt" charset="0"/>
                        <a:cs typeface="+mn-lt" charset="0"/>
                      </a:endParaRPr>
                    </a:p>
                  </a:txBody>
                  <a:tcPr marL="73152" marR="73152" marT="27432" marB="27432" anchor="ctr">
                    <a:lnL w="9525" cap="flat" cmpd="sng" algn="ctr">
                      <a:solidFill>
                        <a:srgbClr val="C9D3E3"/>
                      </a:solidFill>
                      <a:prstDash val="solid"/>
                      <a:round/>
                      <a:headEnd type="none" w="med" len="med"/>
                      <a:tailEnd type="none" w="med" len="med"/>
                    </a:lnL>
                    <a:lnR w="9525" cap="flat" cmpd="sng" algn="ctr">
                      <a:solidFill>
                        <a:srgbClr val="C9D3E3"/>
                      </a:solidFill>
                      <a:prstDash val="solid"/>
                      <a:round/>
                      <a:headEnd type="none" w="med" len="med"/>
                      <a:tailEnd type="none" w="med" len="med"/>
                    </a:lnR>
                    <a:lnT w="9525" cap="flat" cmpd="sng" algn="ctr">
                      <a:solidFill>
                        <a:srgbClr val="C9D3E3"/>
                      </a:solidFill>
                      <a:prstDash val="solid"/>
                      <a:round/>
                      <a:headEnd type="none" w="med" len="med"/>
                      <a:tailEnd type="none" w="med" len="med"/>
                    </a:lnT>
                    <a:lnB w="9525" cap="flat" cmpd="sng" algn="ctr">
                      <a:solidFill>
                        <a:srgbClr val="C9D3E3"/>
                      </a:solidFill>
                      <a:prstDash val="solid"/>
                      <a:round/>
                      <a:headEnd type="none" w="med" len="med"/>
                      <a:tailEnd type="none" w="med" len="med"/>
                    </a:lnB>
                    <a:solidFill>
                      <a:srgbClr val="FFFFFF"/>
                    </a:solidFill>
                  </a:tcPr>
                </a:tc>
              </a:tr>
            </a:tbl>
          </a:graphicData>
        </a:graphic>
      </p:graphicFrame>
      <p:sp>
        <p:nvSpPr>
          <p:cNvPr id="6" name="source-686"/>
          <p:cNvSpPr txBox="1"/>
          <p:nvPr/>
        </p:nvSpPr>
        <p:spPr>
          <a:xfrm>
            <a:off x="548640" y="6062472"/>
            <a:ext cx="11091672" cy="274320"/>
          </a:xfrm>
          <a:prstGeom prst="rect">
            <a:avLst/>
          </a:prstGeom>
          <a:noFill/>
          <a:ln/>
        </p:spPr>
        <p:txBody>
          <a:bodyPr wrap="square" lIns="0" tIns="0" rIns="0" bIns="0" rtlCol="0" anchor="t"/>
          <a:lstStyle/>
          <a:p>
            <a:pPr indent="0" marL="0">
              <a:buNone/>
            </a:pPr>
            <a:r>
              <a:rPr lang="en-US" sz="1000" dirty="0">
                <a:solidFill>
                  <a:srgbClr val="5A6782"/>
                </a:solidFill>
              </a:rPr>
              <a:t>All rows checked against primary pages, 7 Oct 2026. Caveat: an SSSCIP official put 2025 NIS2 implementation at 80% (Glavcom, 15 Apr 2026)</a:t>
            </a:r>
            <a:endParaRPr lang="en-US" sz="1000" dirty="0"/>
          </a:p>
        </p:txBody>
      </p:sp>
      <p:sp>
        <p:nvSpPr>
          <p:cNvPr id="25" name="Slide Number Placeholder 0"/>
          <p:cNvSpPr>
            <a:spLocks noGrp="1"/>
          </p:cNvSpPr>
          <p:nvPr>
            <p:ph type="sldNum" sz="quarter" idx="4294967295"/>
          </p:nvPr>
        </p:nvSpPr>
        <p:spPr>
          <a:xfrm>
            <a:off x="11183112"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782"/>
                </a:solidFill>
              </a:defRPr>
            </a:lvl1pPr>
          </a:lstStyle>
          <a:p>
            <a:pPr algn="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Agent Orchestration Cyber">
  <a:themeElements>
    <a:clrScheme name="Agent Orchestration Cyber">
      <a:dk1>
        <a:srgbClr val="0F1B33"/>
      </a:dk1>
      <a:lt1>
        <a:srgbClr val="FFFFFF"/>
      </a:lt1>
      <a:dk2>
        <a:srgbClr val="0B1630"/>
      </a:dk2>
      <a:lt2>
        <a:srgbClr val="EEF3F9"/>
      </a:lt2>
      <a:accent1>
        <a:srgbClr val="0891B2"/>
      </a:accent1>
      <a:accent2>
        <a:srgbClr val="E11D48"/>
      </a:accent2>
      <a:accent3>
        <a:srgbClr val="059669"/>
      </a:accent3>
      <a:accent4>
        <a:srgbClr val="D97706"/>
      </a:accent4>
      <a:accent5>
        <a:srgbClr val="7C5CD6"/>
      </a:accent5>
      <a:accent6>
        <a:srgbClr val="5A6782"/>
      </a:accent6>
      <a:hlink>
        <a:srgbClr val="0891B2"/>
      </a:hlink>
      <a:folHlink>
        <a:srgbClr val="7C5CD6"/>
      </a:folHlink>
    </a:clrScheme>
    <a:fontScheme name="Agent Orchestration Cyber">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7725</Words>
  <Application>Microsoft Macintosh PowerPoint</Application>
  <PresentationFormat>Widescreen</PresentationFormat>
  <Paragraphs>563</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Agent Orchestration Cyber</vt:lpstr>
      <vt:lpstr>Who Controls the Agents?</vt:lpstr>
      <vt:lpstr>An AI agent ran a spy campaign</vt:lpstr>
      <vt:lpstr>What we mean by orchestration</vt:lpstr>
      <vt:lpstr>The autonomy stairs</vt:lpstr>
      <vt:lpstr>Six orchestration patterns</vt:lpstr>
      <vt:lpstr>The protocol layer: MCP and A2A</vt:lpstr>
      <vt:lpstr>Do more agents help?</vt:lpstr>
      <vt:lpstr>Why multi-agent systems fail</vt:lpstr>
      <vt:lpstr>Every hop is an entry point</vt:lpstr>
      <vt:lpstr>Prompt injection is here to stay</vt:lpstr>
      <vt:lpstr>From proof of concept to the wild</vt:lpstr>
      <vt:lpstr>Autumn 2026: beyond the mandate</vt:lpstr>
      <vt:lpstr>Agents on both sides of the fight</vt:lpstr>
      <vt:lpstr>Defend the flow, not the model</vt:lpstr>
      <vt:lpstr>Rules of the game</vt:lpstr>
      <vt:lpstr>Open problems: a research agenda</vt:lpstr>
      <vt:lpstr>Three takeaways</vt:lpstr>
      <vt:lpstr>Key sources</vt:lpstr>
      <vt:lpstr>EU AI Act provisions that reach agents</vt:lpstr>
      <vt:lpstr>Ukraine: where things stand</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Controls the Agents? AI Agent Orchestration as the New Security Perimeter</dc:title>
  <dc:subject>V International Conference: Challenges and Reality of the IT-Space (KNTEU)</dc:subject>
  <dc:creator>Ievgen Teroshyn</dc:creator>
  <cp:lastModifiedBy>Ievgen Teroshyn</cp:lastModifiedBy>
  <cp:revision>2</cp:revision>
  <dcterms:created xsi:type="dcterms:W3CDTF">2026-10-07T08:15:59Z</dcterms:created>
  <dcterms:modified xsi:type="dcterms:W3CDTF">2026-10-07T09:23:25Z</dcterms:modified>
</cp:coreProperties>
</file>