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806" autoAdjust="0"/>
  </p:normalViewPr>
  <p:slideViewPr>
    <p:cSldViewPr snapToGrid="0" snapToObjects="1">
      <p:cViewPr varScale="1">
        <p:scale>
          <a:sx n="56" d="100"/>
          <a:sy n="56" d="100"/>
        </p:scale>
        <p:origin x="168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tiana Zhyrova" userId="1172dbdf6fb7cebf" providerId="LiveId" clId="{63EEDCA0-49C3-4442-95FD-7FCAFF3650A2}"/>
    <pc:docChg chg="custSel modSld">
      <pc:chgData name="Tetiana Zhyrova" userId="1172dbdf6fb7cebf" providerId="LiveId" clId="{63EEDCA0-49C3-4442-95FD-7FCAFF3650A2}" dt="2026-10-12T16:03:35.576" v="15" actId="478"/>
      <pc:docMkLst>
        <pc:docMk/>
      </pc:docMkLst>
      <pc:sldChg chg="delSp mod modNotesTx">
        <pc:chgData name="Tetiana Zhyrova" userId="1172dbdf6fb7cebf" providerId="LiveId" clId="{63EEDCA0-49C3-4442-95FD-7FCAFF3650A2}" dt="2026-10-12T16:03:35.576" v="15" actId="478"/>
        <pc:sldMkLst>
          <pc:docMk/>
          <pc:sldMk cId="1728268736" sldId="256"/>
        </pc:sldMkLst>
        <pc:spChg chg="del">
          <ac:chgData name="Tetiana Zhyrova" userId="1172dbdf6fb7cebf" providerId="LiveId" clId="{63EEDCA0-49C3-4442-95FD-7FCAFF3650A2}" dt="2026-10-12T16:03:35.576" v="15" actId="478"/>
          <ac:spMkLst>
            <pc:docMk/>
            <pc:sldMk cId="1728268736" sldId="256"/>
            <ac:spMk id="4" creationId="{3901ED4D-8E3C-470D-8F34-CEA6B2F5D687}"/>
          </ac:spMkLst>
        </pc:spChg>
      </pc:sldChg>
      <pc:sldChg chg="modNotesTx">
        <pc:chgData name="Tetiana Zhyrova" userId="1172dbdf6fb7cebf" providerId="LiveId" clId="{63EEDCA0-49C3-4442-95FD-7FCAFF3650A2}" dt="2026-10-12T16:01:03.455" v="1" actId="6549"/>
        <pc:sldMkLst>
          <pc:docMk/>
          <pc:sldMk cId="783444034" sldId="257"/>
        </pc:sldMkLst>
      </pc:sldChg>
      <pc:sldChg chg="modNotesTx">
        <pc:chgData name="Tetiana Zhyrova" userId="1172dbdf6fb7cebf" providerId="LiveId" clId="{63EEDCA0-49C3-4442-95FD-7FCAFF3650A2}" dt="2026-10-12T16:01:08.663" v="2" actId="6549"/>
        <pc:sldMkLst>
          <pc:docMk/>
          <pc:sldMk cId="1343425074" sldId="258"/>
        </pc:sldMkLst>
      </pc:sldChg>
      <pc:sldChg chg="modNotesTx">
        <pc:chgData name="Tetiana Zhyrova" userId="1172dbdf6fb7cebf" providerId="LiveId" clId="{63EEDCA0-49C3-4442-95FD-7FCAFF3650A2}" dt="2026-10-12T16:01:15.603" v="3" actId="6549"/>
        <pc:sldMkLst>
          <pc:docMk/>
          <pc:sldMk cId="1478508620" sldId="259"/>
        </pc:sldMkLst>
      </pc:sldChg>
      <pc:sldChg chg="modNotesTx">
        <pc:chgData name="Tetiana Zhyrova" userId="1172dbdf6fb7cebf" providerId="LiveId" clId="{63EEDCA0-49C3-4442-95FD-7FCAFF3650A2}" dt="2026-10-12T16:01:25.196" v="4" actId="6549"/>
        <pc:sldMkLst>
          <pc:docMk/>
          <pc:sldMk cId="78538777" sldId="260"/>
        </pc:sldMkLst>
      </pc:sldChg>
      <pc:sldChg chg="modNotesTx">
        <pc:chgData name="Tetiana Zhyrova" userId="1172dbdf6fb7cebf" providerId="LiveId" clId="{63EEDCA0-49C3-4442-95FD-7FCAFF3650A2}" dt="2026-10-12T16:01:33.077" v="5" actId="6549"/>
        <pc:sldMkLst>
          <pc:docMk/>
          <pc:sldMk cId="508793989" sldId="261"/>
        </pc:sldMkLst>
      </pc:sldChg>
      <pc:sldChg chg="modNotesTx">
        <pc:chgData name="Tetiana Zhyrova" userId="1172dbdf6fb7cebf" providerId="LiveId" clId="{63EEDCA0-49C3-4442-95FD-7FCAFF3650A2}" dt="2026-10-12T16:01:38.003" v="6" actId="6549"/>
        <pc:sldMkLst>
          <pc:docMk/>
          <pc:sldMk cId="1648586480" sldId="262"/>
        </pc:sldMkLst>
      </pc:sldChg>
      <pc:sldChg chg="modNotesTx">
        <pc:chgData name="Tetiana Zhyrova" userId="1172dbdf6fb7cebf" providerId="LiveId" clId="{63EEDCA0-49C3-4442-95FD-7FCAFF3650A2}" dt="2026-10-12T16:01:47.408" v="7" actId="6549"/>
        <pc:sldMkLst>
          <pc:docMk/>
          <pc:sldMk cId="1713306931" sldId="263"/>
        </pc:sldMkLst>
      </pc:sldChg>
      <pc:sldChg chg="modNotesTx">
        <pc:chgData name="Tetiana Zhyrova" userId="1172dbdf6fb7cebf" providerId="LiveId" clId="{63EEDCA0-49C3-4442-95FD-7FCAFF3650A2}" dt="2026-10-12T16:01:53.438" v="8" actId="6549"/>
        <pc:sldMkLst>
          <pc:docMk/>
          <pc:sldMk cId="1234597019" sldId="264"/>
        </pc:sldMkLst>
      </pc:sldChg>
      <pc:sldChg chg="modNotesTx">
        <pc:chgData name="Tetiana Zhyrova" userId="1172dbdf6fb7cebf" providerId="LiveId" clId="{63EEDCA0-49C3-4442-95FD-7FCAFF3650A2}" dt="2026-10-12T16:02:25.742" v="9" actId="6549"/>
        <pc:sldMkLst>
          <pc:docMk/>
          <pc:sldMk cId="1913320122" sldId="265"/>
        </pc:sldMkLst>
      </pc:sldChg>
      <pc:sldChg chg="modNotesTx">
        <pc:chgData name="Tetiana Zhyrova" userId="1172dbdf6fb7cebf" providerId="LiveId" clId="{63EEDCA0-49C3-4442-95FD-7FCAFF3650A2}" dt="2026-10-12T16:02:36.549" v="11" actId="6549"/>
        <pc:sldMkLst>
          <pc:docMk/>
          <pc:sldMk cId="1996894360" sldId="266"/>
        </pc:sldMkLst>
      </pc:sldChg>
      <pc:sldChg chg="delSp mod modNotesTx">
        <pc:chgData name="Tetiana Zhyrova" userId="1172dbdf6fb7cebf" providerId="LiveId" clId="{63EEDCA0-49C3-4442-95FD-7FCAFF3650A2}" dt="2026-10-12T16:02:49.654" v="14" actId="6549"/>
        <pc:sldMkLst>
          <pc:docMk/>
          <pc:sldMk cId="918171495" sldId="267"/>
        </pc:sldMkLst>
        <pc:spChg chg="del">
          <ac:chgData name="Tetiana Zhyrova" userId="1172dbdf6fb7cebf" providerId="LiveId" clId="{63EEDCA0-49C3-4442-95FD-7FCAFF3650A2}" dt="2026-10-12T16:02:44.380" v="12" actId="478"/>
          <ac:spMkLst>
            <pc:docMk/>
            <pc:sldMk cId="918171495" sldId="267"/>
            <ac:spMk id="15" creationId="{44AA6D52-CA7A-4245-BFB2-8656F7FBBC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57D6-EFCD-41F5-AA48-447104DF3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A641-7BDC-4633-B1EC-26D7A1311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221DC-2E94-4CC9-BF06-57526926FC7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6F61F-85DC-4945-BD88-6356DBBFE47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69B08-8B47-4EC4-9A06-4736003B94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4FA7-4C63-463B-AFF3-9A8ACA7F4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9F488-F04A-4594-8AFA-06FDD7E71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6FD56-90AF-47D9-BE81-E651AB8D56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913D0-B313-462A-9AA8-F7C7AEE1C6D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51CA3-82FB-465C-997C-4B87B9F8CA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12BCF-168A-4A2B-B641-ED1C82205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59ED4-990E-4985-904F-0DE979A16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F5E9E-265A-4BCD-ABFB-895087242F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CC55D-096E-490E-A908-E8D88F13934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7CFE6-124B-46CB-B14F-9328CB27BD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08184-89EE-4500-B6DE-B61CB63CC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CB27-002E-423F-9EC5-CE2D99E8D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32D57-BE2A-4BEC-B9E3-A6974DE6ACB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E51A6-E4A4-410E-A36A-F95C7384AD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EA4F3-B3C2-496B-AC47-43F92D76A5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9D38F-39FC-4871-B8A2-575BD27986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F0E64-F7BF-4F3A-877E-643551AA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EAA6-27F0-49D6-A563-7737F5551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FC2FE0-DC05-4555-BAC2-779227B8DA7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E283D8-D5EB-408B-9611-3A40E9EC679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6B2AC-D03D-4E90-92C8-A49D3980E91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8D2E62-AAF5-4F9A-94D6-EB7060CC13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7A75AD-97CC-4E47-B153-6E83AF5F725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EBAE25-933D-4A8E-B929-053B3419A5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9017-04F1-4496-914A-194E08152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05F90-3AF9-4DF1-9AD5-5EFF8C7A61E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E26259-41E3-4FBD-8886-B103E95ABF8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423A8-B806-4A3F-80C9-A86AB3AC0D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B0AA99-EE96-4F77-B9E6-276B01B7B50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A800C5-E476-4B5C-AF5E-D8982EB1EF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AE773-906C-4066-BD1F-29E8DE8BCA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E2D5-866C-4FD1-8B3D-82F8DD067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39439-044B-4D78-AAE2-F8DE04FF7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40F02-D0B5-4B9E-A7FD-D3D0A79BB64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0589E4-0668-4333-96A1-97019FA754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9DB1B-9687-4A0E-A115-AD13115662F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D8EFC-459B-406C-93D5-354FA74817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A534-3696-463D-AFBC-710D1CFF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DB3330-2A1D-4DE7-A2A6-B1BFF6F18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08F55-59E3-47F9-91F4-15B64E1753A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59691-DBD3-4299-B66D-A40BBD950E0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922AB-4454-4FBE-A7D6-2A6FF1744FE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D9F9C-52B4-4D19-A6CF-2ED61614C6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4C785-2356-45EC-A055-13F8D8A36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FCEE7-3238-414C-8C6D-546EAA921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D7579-FB64-40CA-A102-011A1EB2E55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56D18-994C-4BED-A5F0-D46238933E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69ECF-321B-4D21-88FF-1E45E38CB3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6B90EF-3537-4C6F-81DC-E01FF535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36A72A-D082-40CA-A6B6-4F6A0FAF2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85AA9-B3C9-461F-820C-FAA689A0E29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6C92B-63C6-4151-92DB-EAB03D2147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DB9CD-5295-4C91-908D-A12799AB31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CAAAA-F730-4A8E-9A28-1AC7A3F60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C772B-0A13-474F-802D-59B42787C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90382-0A89-4A79-9EA3-84262AFE6A3E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12.10.2026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29DC3-601A-49E4-A2D1-20A1974D5F7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49568-F8C6-4049-8C67-687296ED0CA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CEEE89-290C-43BC-997F-EC6BE6CCA5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C6483-0A86-4077-9744-1756D9ED5731}"/>
              </a:ext>
            </a:extLst>
          </p:cNvPr>
          <p:cNvSpPr>
            <a:spLocks noGrp="1"/>
          </p:cNvSpPr>
          <p:nvPr/>
        </p:nvSpPr>
        <p:spPr>
          <a:xfrm>
            <a:off x="1122045" y="1379982"/>
            <a:ext cx="10239375" cy="1350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/>
            <a:r>
              <a:rPr lang="en-GB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Validation of AI-Generated Testing Artifacts in Software Quality Assurance 	</a:t>
            </a:r>
          </a:p>
          <a:p>
            <a:pPr algn="ctr"/>
            <a:r>
              <a:rPr lang="en-GB" sz="44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6" name="authors">
            <a:extLst>
              <a:ext uri="{FF2B5EF4-FFF2-40B4-BE49-F238E27FC236}">
                <a16:creationId xmlns:a16="http://schemas.microsoft.com/office/drawing/2014/main" id="{B943C763-606F-4B0B-9BDB-CAF9FB309870}"/>
              </a:ext>
            </a:extLst>
          </p:cNvPr>
          <p:cNvSpPr>
            <a:spLocks noGrp="1"/>
          </p:cNvSpPr>
          <p:nvPr/>
        </p:nvSpPr>
        <p:spPr>
          <a:xfrm>
            <a:off x="749808" y="4221480"/>
            <a:ext cx="1042416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376EAA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defRPr sz="1900" b="0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rPr lang="en-GB" sz="1900" dirty="0"/>
              <a:t>Dr. Tetiana ZHYROVA 	</a:t>
            </a:r>
          </a:p>
          <a:p>
            <a:pPr algn="l">
              <a:defRPr sz="1900" b="0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endParaRPr sz="1900" b="0" dirty="0">
              <a:solidFill>
                <a:srgbClr val="376EA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affiliation">
            <a:extLst>
              <a:ext uri="{FF2B5EF4-FFF2-40B4-BE49-F238E27FC236}">
                <a16:creationId xmlns:a16="http://schemas.microsoft.com/office/drawing/2014/main" id="{F6875D99-9D2D-428E-A89D-78063D12B2CE}"/>
              </a:ext>
            </a:extLst>
          </p:cNvPr>
          <p:cNvSpPr>
            <a:spLocks noGrp="1"/>
          </p:cNvSpPr>
          <p:nvPr/>
        </p:nvSpPr>
        <p:spPr>
          <a:xfrm>
            <a:off x="749808" y="4556760"/>
            <a:ext cx="1042416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700" b="0" dirty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State University of Trade and Economics, Kyiv</a:t>
            </a:r>
          </a:p>
        </p:txBody>
      </p:sp>
    </p:spTree>
    <p:extLst>
      <p:ext uri="{BB962C8B-B14F-4D97-AF65-F5344CB8AC3E}">
        <p14:creationId xmlns:p14="http://schemas.microsoft.com/office/powerpoint/2010/main" val="1728268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DC8D55-AE77-4149-A0DA-25CEF696D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A02E42-7EB2-47A0-A1D3-BD372B63BC8F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AI adoption and reliability concerns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C27DF3-850D-49D4-A2AA-2374C7DB5E03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2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3703D24-5A45-4B4B-B42B-6201CEDB9EE1}"/>
              </a:ext>
            </a:extLst>
          </p:cNvPr>
          <p:cNvGraphicFramePr/>
          <p:nvPr/>
        </p:nvGraphicFramePr>
        <p:xfrm>
          <a:off x="822960" y="1562100"/>
          <a:ext cx="10515600" cy="2857500"/>
        </p:xfrm>
        <a:graphic>
          <a:graphicData uri="http://schemas.openxmlformats.org/drawingml/2006/table">
            <a:tbl>
              <a:tblPr/>
              <a:tblGrid>
                <a:gridCol w="13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ctr"/>
                      <a:r>
                        <a:rPr sz="3000" b="1">
                          <a:solidFill>
                            <a:srgbClr val="376EAA"/>
                          </a:solidFill>
                          <a:latin typeface="Aptos"/>
                          <a:ea typeface="Aptos"/>
                          <a:cs typeface="Aptos"/>
                        </a:rPr>
                        <a:t>89%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of responding organizations are piloting or deploying generative AI in quality engineering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sz="3000" b="1">
                          <a:solidFill>
                            <a:srgbClr val="376EAA"/>
                          </a:solidFill>
                          <a:latin typeface="Aptos"/>
                          <a:ea typeface="Aptos"/>
                          <a:cs typeface="Aptos"/>
                        </a:rPr>
                        <a:t>15%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have implemented it across the enterprise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sz="3000" b="1">
                          <a:solidFill>
                            <a:srgbClr val="376EAA"/>
                          </a:solidFill>
                          <a:latin typeface="Aptos"/>
                          <a:ea typeface="Aptos"/>
                          <a:cs typeface="Aptos"/>
                        </a:rPr>
                        <a:t>60%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report concerns about hallucinations and output reliability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validation-implication">
            <a:extLst>
              <a:ext uri="{FF2B5EF4-FFF2-40B4-BE49-F238E27FC236}">
                <a16:creationId xmlns:a16="http://schemas.microsoft.com/office/drawing/2014/main" id="{5EE1523A-AE89-4452-A132-5E00331C8A4A}"/>
              </a:ext>
            </a:extLst>
          </p:cNvPr>
          <p:cNvSpPr>
            <a:spLocks noGrp="1"/>
          </p:cNvSpPr>
          <p:nvPr/>
        </p:nvSpPr>
        <p:spPr>
          <a:xfrm>
            <a:off x="822960" y="4981575"/>
            <a:ext cx="105156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20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Wider use calls for consistent checks and recorded evidence for each acceptance decision.</a:t>
            </a:r>
          </a:p>
        </p:txBody>
      </p:sp>
      <p:sp>
        <p:nvSpPr>
          <p:cNvPr id="7" name="adoption-source">
            <a:extLst>
              <a:ext uri="{FF2B5EF4-FFF2-40B4-BE49-F238E27FC236}">
                <a16:creationId xmlns:a16="http://schemas.microsoft.com/office/drawing/2014/main" id="{689A69A6-AAF3-4F2C-8622-D82671BDF10B}"/>
              </a:ext>
            </a:extLst>
          </p:cNvPr>
          <p:cNvSpPr>
            <a:spLocks noGrp="1"/>
          </p:cNvSpPr>
          <p:nvPr/>
        </p:nvSpPr>
        <p:spPr>
          <a:xfrm>
            <a:off x="822960" y="6286500"/>
            <a:ext cx="105156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4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Source: World Quality Report 2025–2026, Capgemini, Sogeti, OpenText</a:t>
            </a:r>
          </a:p>
        </p:txBody>
      </p:sp>
    </p:spTree>
    <p:extLst>
      <p:ext uri="{BB962C8B-B14F-4D97-AF65-F5344CB8AC3E}">
        <p14:creationId xmlns:p14="http://schemas.microsoft.com/office/powerpoint/2010/main" val="78344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2AF31D-1D37-4B54-B45B-9D4E255B01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45A744-A4EE-46C7-B976-8009055A5E0A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Classes of testing artifacts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86B867-0ACE-445B-A759-A6DBE3DA4BD8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3</a:t>
            </a:r>
          </a:p>
        </p:txBody>
      </p:sp>
      <p:sp>
        <p:nvSpPr>
          <p:cNvPr id="5" name="artifact-definition">
            <a:extLst>
              <a:ext uri="{FF2B5EF4-FFF2-40B4-BE49-F238E27FC236}">
                <a16:creationId xmlns:a16="http://schemas.microsoft.com/office/drawing/2014/main" id="{636471C7-704F-4753-A71E-7A958E2DF519}"/>
              </a:ext>
            </a:extLst>
          </p:cNvPr>
          <p:cNvSpPr>
            <a:spLocks noGrp="1"/>
          </p:cNvSpPr>
          <p:nvPr/>
        </p:nvSpPr>
        <p:spPr>
          <a:xfrm>
            <a:off x="731520" y="1276350"/>
            <a:ext cx="106680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An AI-generated testing artifact is a document, piece of code, dataset or analytical material that a model creates or substantially modifies for a testing task.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3BDD5F-48C4-45FB-A462-C8F544E21021}"/>
              </a:ext>
            </a:extLst>
          </p:cNvPr>
          <p:cNvGraphicFramePr/>
          <p:nvPr/>
        </p:nvGraphicFramePr>
        <p:xfrm>
          <a:off x="731520" y="2305050"/>
          <a:ext cx="10668000" cy="3238500"/>
        </p:xfrm>
        <a:graphic>
          <a:graphicData uri="http://schemas.openxmlformats.org/drawingml/2006/table">
            <a:tbl>
              <a:tblPr firstRow="1"/>
              <a:tblGrid>
                <a:gridCol w="224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Class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Examples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Main sources for generation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documentation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plans, scenarios, test cases, checklists, expected results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Requirements, user stories, acceptance criteria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Executable tests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Unit, API and UI tests, scripts, assertions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Source code, API specifications, existing tests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data and components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Datasets, fixtures, mocks, stubs, configurations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Data schemas, constraints, usage profiles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Analytical materials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Defect reports, execution analysis, risk assessment, prioritization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Logs, execution results, defect history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artifact-class-implication">
            <a:extLst>
              <a:ext uri="{FF2B5EF4-FFF2-40B4-BE49-F238E27FC236}">
                <a16:creationId xmlns:a16="http://schemas.microsoft.com/office/drawing/2014/main" id="{91B52B7A-9C00-43A9-AA01-9BD82D594E60}"/>
              </a:ext>
            </a:extLst>
          </p:cNvPr>
          <p:cNvSpPr>
            <a:spLocks noGrp="1"/>
          </p:cNvSpPr>
          <p:nvPr/>
        </p:nvSpPr>
        <p:spPr>
          <a:xfrm>
            <a:off x="731520" y="619125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Each class needs checks suited to its purpose, source material and intended use.</a:t>
            </a:r>
          </a:p>
        </p:txBody>
      </p:sp>
    </p:spTree>
    <p:extLst>
      <p:ext uri="{BB962C8B-B14F-4D97-AF65-F5344CB8AC3E}">
        <p14:creationId xmlns:p14="http://schemas.microsoft.com/office/powerpoint/2010/main" val="1343425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3C6A23-3F98-463F-A3FE-39D163DB026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87D4D2-4C3D-43A2-AEFC-ED585791DB78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The validation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75BBF4-127F-44FE-851C-2A26FCC4BC5E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FDD464-1FDF-4582-803A-ED0360DD87BF}"/>
              </a:ext>
            </a:extLst>
          </p:cNvPr>
          <p:cNvGraphicFramePr/>
          <p:nvPr/>
        </p:nvGraphicFramePr>
        <p:xfrm>
          <a:off x="731520" y="1381125"/>
          <a:ext cx="10668000" cy="3000375"/>
        </p:xfrm>
        <a:graphic>
          <a:graphicData uri="http://schemas.openxmlformats.org/drawingml/2006/table">
            <a:tbl>
              <a:tblPr firstRow="1"/>
              <a:tblGrid>
                <a:gridCol w="241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2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Artifact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Formal property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Hidden risk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documentation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Logical, structured text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Missing or invented requirements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Automated test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Compiles and passes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Weak assertions or an incorrect test oracle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data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Meets the format and schema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Unrealistic data, bias or data leakage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Analytical report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Contains a coherent conclusion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underlying results do not support the conclusion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formal-correctness-limit">
            <a:extLst>
              <a:ext uri="{FF2B5EF4-FFF2-40B4-BE49-F238E27FC236}">
                <a16:creationId xmlns:a16="http://schemas.microsoft.com/office/drawing/2014/main" id="{E48A9BF2-288A-4ED7-9239-2D8F84B5A0E5}"/>
              </a:ext>
            </a:extLst>
          </p:cNvPr>
          <p:cNvSpPr>
            <a:spLocks noGrp="1"/>
          </p:cNvSpPr>
          <p:nvPr/>
        </p:nvSpPr>
        <p:spPr>
          <a:xfrm>
            <a:off x="731520" y="4676775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20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Formal correctness does not establish an artifact's suitability for its intended use.</a:t>
            </a:r>
          </a:p>
        </p:txBody>
      </p:sp>
      <p:sp>
        <p:nvSpPr>
          <p:cNvPr id="7" name="validation-research-question">
            <a:extLst>
              <a:ext uri="{FF2B5EF4-FFF2-40B4-BE49-F238E27FC236}">
                <a16:creationId xmlns:a16="http://schemas.microsoft.com/office/drawing/2014/main" id="{ED52B4A5-E44B-436F-B239-571FB3FE0E44}"/>
              </a:ext>
            </a:extLst>
          </p:cNvPr>
          <p:cNvSpPr>
            <a:spLocks noGrp="1"/>
          </p:cNvSpPr>
          <p:nvPr/>
        </p:nvSpPr>
        <p:spPr>
          <a:xfrm>
            <a:off x="731520" y="5391150"/>
            <a:ext cx="10668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Research question: Which checks, evidence and decision rules establish that an AI-generated testing artifact is suitable for its intended use?</a:t>
            </a:r>
          </a:p>
        </p:txBody>
      </p:sp>
      <p:sp>
        <p:nvSpPr>
          <p:cNvPr id="8" name="research-sources">
            <a:extLst>
              <a:ext uri="{FF2B5EF4-FFF2-40B4-BE49-F238E27FC236}">
                <a16:creationId xmlns:a16="http://schemas.microsoft.com/office/drawing/2014/main" id="{0FD75D01-FB23-4F15-8CA0-525F936A1B6F}"/>
              </a:ext>
            </a:extLst>
          </p:cNvPr>
          <p:cNvSpPr>
            <a:spLocks noGrp="1"/>
          </p:cNvSpPr>
          <p:nvPr/>
        </p:nvSpPr>
        <p:spPr>
          <a:xfrm>
            <a:off x="731520" y="6419850"/>
            <a:ext cx="10668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4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4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Sources: Arora, Herda and Homm (2024), Baudry et al. (2024)</a:t>
            </a:r>
          </a:p>
        </p:txBody>
      </p:sp>
    </p:spTree>
    <p:extLst>
      <p:ext uri="{BB962C8B-B14F-4D97-AF65-F5344CB8AC3E}">
        <p14:creationId xmlns:p14="http://schemas.microsoft.com/office/powerpoint/2010/main" val="1478508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D6C617-C96D-46BC-804B-652F84D88E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43F56-4EA7-45E7-9606-6DF10BB66C94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 boundary error that survives a successful test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896C40-FCC6-4ADA-BA74-6CAF745118D5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5</a:t>
            </a:r>
          </a:p>
        </p:txBody>
      </p:sp>
      <p:sp>
        <p:nvSpPr>
          <p:cNvPr id="5" name="current-bank-requirement">
            <a:extLst>
              <a:ext uri="{FF2B5EF4-FFF2-40B4-BE49-F238E27FC236}">
                <a16:creationId xmlns:a16="http://schemas.microsoft.com/office/drawing/2014/main" id="{0AD08E07-7716-48FC-9DBB-B092131005AC}"/>
              </a:ext>
            </a:extLst>
          </p:cNvPr>
          <p:cNvSpPr>
            <a:spLocks noGrp="1"/>
          </p:cNvSpPr>
          <p:nvPr/>
        </p:nvSpPr>
        <p:spPr>
          <a:xfrm>
            <a:off x="731520" y="1257300"/>
            <a:ext cx="106680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20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Fictional requirement R-42 v4: transfers of UAH 10,000 or more require additional confirmation. At exactly UAH 10,000, the confirmation screen must appear.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B4E2E1-CE6D-4FF2-BDCE-1203CE2E8E9F}"/>
              </a:ext>
            </a:extLst>
          </p:cNvPr>
          <p:cNvGraphicFramePr/>
          <p:nvPr/>
        </p:nvGraphicFramePr>
        <p:xfrm>
          <a:off x="731520" y="2305050"/>
          <a:ext cx="10668000" cy="3333750"/>
        </p:xfrm>
        <a:graphic>
          <a:graphicData uri="http://schemas.openxmlformats.org/drawingml/2006/table">
            <a:tbl>
              <a:tblPr firstRow="1"/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Stage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What happens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Consequence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Input context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AI receives R-42 v3: confirmation only above UAH 10,000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input omits the current inclusive boundary in R-42 v4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Generation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T-42 v1 expects no confirmation at exactly UAH 10,000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expected result contradicts R-42 v4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Execution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defective application also omits confirmation at that amount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test passes despite the product defect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Decision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team treats the passing test as evidence of readiness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 defect may reach release if the test is not validated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passing-test-risk">
            <a:extLst>
              <a:ext uri="{FF2B5EF4-FFF2-40B4-BE49-F238E27FC236}">
                <a16:creationId xmlns:a16="http://schemas.microsoft.com/office/drawing/2014/main" id="{9A4025A6-E78C-430D-AD18-F0C5BAF6F018}"/>
              </a:ext>
            </a:extLst>
          </p:cNvPr>
          <p:cNvSpPr>
            <a:spLocks noGrp="1"/>
          </p:cNvSpPr>
          <p:nvPr/>
        </p:nvSpPr>
        <p:spPr>
          <a:xfrm>
            <a:off x="731520" y="60007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 test based on an outdated rule can pass against a defective application.</a:t>
            </a:r>
          </a:p>
        </p:txBody>
      </p:sp>
    </p:spTree>
    <p:extLst>
      <p:ext uri="{BB962C8B-B14F-4D97-AF65-F5344CB8AC3E}">
        <p14:creationId xmlns:p14="http://schemas.microsoft.com/office/powerpoint/2010/main" val="7853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056F2E-64C9-4FEA-8354-39920AC47D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6D6216-9E28-4247-85C6-8F63E2668A30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The VASTA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DD3ED-0F91-4CEB-8744-B5CE3870E628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6</a:t>
            </a:r>
          </a:p>
        </p:txBody>
      </p:sp>
      <p:sp>
        <p:nvSpPr>
          <p:cNvPr id="5" name="vasta-expansion">
            <a:extLst>
              <a:ext uri="{FF2B5EF4-FFF2-40B4-BE49-F238E27FC236}">
                <a16:creationId xmlns:a16="http://schemas.microsoft.com/office/drawing/2014/main" id="{7097F07B-43BE-4E32-B4B6-BE9D823CA90C}"/>
              </a:ext>
            </a:extLst>
          </p:cNvPr>
          <p:cNvSpPr>
            <a:spLocks noGrp="1"/>
          </p:cNvSpPr>
          <p:nvPr/>
        </p:nvSpPr>
        <p:spPr>
          <a:xfrm>
            <a:off x="731520" y="1219200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VASTA stands for Validation of AI-Generated Software Testing Artifacts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0C81BC5-F756-4005-8068-2FDAC0AD8674}"/>
              </a:ext>
            </a:extLst>
          </p:cNvPr>
          <p:cNvGraphicFramePr/>
          <p:nvPr/>
        </p:nvGraphicFramePr>
        <p:xfrm>
          <a:off x="731520" y="1819275"/>
          <a:ext cx="6286500" cy="4190998"/>
        </p:xfrm>
        <a:graphic>
          <a:graphicData uri="http://schemas.openxmlformats.org/drawingml/2006/table">
            <a:tbl>
              <a:tblPr firstRow="1"/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Validation group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Key question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1  Provenance and context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Is the source and version appropriate?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2  Structural correctness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Is the required structure present?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3  Executability and reproducibility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Can the result be executed or repeated?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4  Semantic correctness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Does it match the approved requirements?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5  Defect detection capability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Does it detect the intended defects?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714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6  Engineering quality and security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Can it be used and maintained safely?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rofile-label">
            <a:extLst>
              <a:ext uri="{FF2B5EF4-FFF2-40B4-BE49-F238E27FC236}">
                <a16:creationId xmlns:a16="http://schemas.microsoft.com/office/drawing/2014/main" id="{88CC3A8E-5797-4F9B-B22D-985F978E5486}"/>
              </a:ext>
            </a:extLst>
          </p:cNvPr>
          <p:cNvSpPr>
            <a:spLocks noGrp="1"/>
          </p:cNvSpPr>
          <p:nvPr/>
        </p:nvSpPr>
        <p:spPr>
          <a:xfrm>
            <a:off x="7315200" y="1762125"/>
            <a:ext cx="4124325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7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Illustrative validation profile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AB26E4B-4F78-4E07-A7DA-9FC11D373B16}"/>
              </a:ext>
            </a:extLst>
          </p:cNvPr>
          <p:cNvGraphicFramePr/>
          <p:nvPr/>
        </p:nvGraphicFramePr>
        <p:xfrm>
          <a:off x="7315200" y="2181225"/>
          <a:ext cx="4124325" cy="2914650"/>
        </p:xfrm>
        <a:graphic>
          <a:graphicData uri="http://schemas.openxmlformats.org/drawingml/2006/table">
            <a:tbl>
              <a:tblPr firstRow="1"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71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Artifact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1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2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3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4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5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6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documentation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Executable tests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Test data/components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○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○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Analytical reports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○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✓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profile-legend">
            <a:extLst>
              <a:ext uri="{FF2B5EF4-FFF2-40B4-BE49-F238E27FC236}">
                <a16:creationId xmlns:a16="http://schemas.microsoft.com/office/drawing/2014/main" id="{71106C80-4812-4908-8790-08AD16A35E48}"/>
              </a:ext>
            </a:extLst>
          </p:cNvPr>
          <p:cNvSpPr>
            <a:spLocks noGrp="1"/>
          </p:cNvSpPr>
          <p:nvPr/>
        </p:nvSpPr>
        <p:spPr>
          <a:xfrm>
            <a:off x="7315200" y="5276850"/>
            <a:ext cx="41243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5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✓ generally applicable   ○ depends on the artifact</a:t>
            </a:r>
          </a:p>
          <a:p>
            <a:pPr algn="l">
              <a:defRPr sz="15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Numbers refer to the six groups. Group 3 includes manual steps and report recalculation.</a:t>
            </a:r>
          </a:p>
        </p:txBody>
      </p:sp>
      <p:sp>
        <p:nvSpPr>
          <p:cNvPr id="10" name="critical-blocking-rule">
            <a:extLst>
              <a:ext uri="{FF2B5EF4-FFF2-40B4-BE49-F238E27FC236}">
                <a16:creationId xmlns:a16="http://schemas.microsoft.com/office/drawing/2014/main" id="{30CA2E1E-78C7-4AFF-B0B0-3256271B1AD4}"/>
              </a:ext>
            </a:extLst>
          </p:cNvPr>
          <p:cNvSpPr>
            <a:spLocks noGrp="1"/>
          </p:cNvSpPr>
          <p:nvPr/>
        </p:nvSpPr>
        <p:spPr>
          <a:xfrm>
            <a:off x="731520" y="6486525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5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5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75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 critical failure blocks the current version until corrected and revalidated.</a:t>
            </a:r>
          </a:p>
        </p:txBody>
      </p:sp>
    </p:spTree>
    <p:extLst>
      <p:ext uri="{BB962C8B-B14F-4D97-AF65-F5344CB8AC3E}">
        <p14:creationId xmlns:p14="http://schemas.microsoft.com/office/powerpoint/2010/main" val="50879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9CEFED-21E6-47DA-B9BA-B6BC854EC5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A393E-44C7-4A35-9EBC-8739D8ABD2F8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Provenance and structure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21F774-AB2B-4E1C-BC34-35760182AAAA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7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70F015-0D0A-4E77-B1FA-CBBE908454A1}"/>
              </a:ext>
            </a:extLst>
          </p:cNvPr>
          <p:cNvGraphicFramePr/>
          <p:nvPr/>
        </p:nvGraphicFramePr>
        <p:xfrm>
          <a:off x="731520" y="1409700"/>
          <a:ext cx="10668000" cy="2819400"/>
        </p:xfrm>
        <a:graphic>
          <a:graphicData uri="http://schemas.openxmlformats.org/drawingml/2006/table">
            <a:tbl>
              <a:tblPr firstRow="1"/>
              <a:tblGrid>
                <a:gridCol w="26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800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Group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What we record and check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Critical blocking condition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1  Provenance and context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Source ID/version, model/version, prompt or ID, date, assumptions, manual changes and traceability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An unconfirmed or outdated source forms the basis for acceptance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2  Structural correctness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Required fields, schema, syntax, identifiers, references and dependencies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artifact cannot be interpreted or processed unambiguously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provenance-example">
            <a:extLst>
              <a:ext uri="{FF2B5EF4-FFF2-40B4-BE49-F238E27FC236}">
                <a16:creationId xmlns:a16="http://schemas.microsoft.com/office/drawing/2014/main" id="{BAAA8D8C-52F5-4C6C-BB9D-75C86CCDF124}"/>
              </a:ext>
            </a:extLst>
          </p:cNvPr>
          <p:cNvSpPr>
            <a:spLocks noGrp="1"/>
          </p:cNvSpPr>
          <p:nvPr/>
        </p:nvSpPr>
        <p:spPr>
          <a:xfrm>
            <a:off x="731520" y="45339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T-42 v1 uses R-42 v3 instead of the approved R-42 v4. This source mismatch blocks acceptance.</a:t>
            </a:r>
          </a:p>
        </p:txBody>
      </p:sp>
      <p:sp>
        <p:nvSpPr>
          <p:cNvPr id="7" name="revised-test-version">
            <a:extLst>
              <a:ext uri="{FF2B5EF4-FFF2-40B4-BE49-F238E27FC236}">
                <a16:creationId xmlns:a16="http://schemas.microsoft.com/office/drawing/2014/main" id="{13466AA4-5A19-42E3-955D-7309BCA2FDB0}"/>
              </a:ext>
            </a:extLst>
          </p:cNvPr>
          <p:cNvSpPr>
            <a:spLocks noGrp="1"/>
          </p:cNvSpPr>
          <p:nvPr/>
        </p:nvSpPr>
        <p:spPr>
          <a:xfrm>
            <a:off x="731520" y="5305425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Revise to T-42 v2: confirmation at exactly UAH 10,000. Validate the revised version.</a:t>
            </a:r>
          </a:p>
        </p:txBody>
      </p:sp>
      <p:sp>
        <p:nvSpPr>
          <p:cNvPr id="8" name="provenance-structure-evidence">
            <a:extLst>
              <a:ext uri="{FF2B5EF4-FFF2-40B4-BE49-F238E27FC236}">
                <a16:creationId xmlns:a16="http://schemas.microsoft.com/office/drawing/2014/main" id="{E9271E99-E78D-42E1-AC44-2DDC6A486959}"/>
              </a:ext>
            </a:extLst>
          </p:cNvPr>
          <p:cNvSpPr>
            <a:spLocks noGrp="1"/>
          </p:cNvSpPr>
          <p:nvPr/>
        </p:nvSpPr>
        <p:spPr>
          <a:xfrm>
            <a:off x="731520" y="6324600"/>
            <a:ext cx="10668000" cy="295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5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2D323C"/>
                </a:solidFill>
                <a:latin typeface="Aptos"/>
                <a:ea typeface="Aptos"/>
                <a:cs typeface="Aptos"/>
              </a:rPr>
              <a:t>Evidence: generation record, traceability matrix, schema validator, parser and linter</a:t>
            </a:r>
          </a:p>
        </p:txBody>
      </p:sp>
    </p:spTree>
    <p:extLst>
      <p:ext uri="{BB962C8B-B14F-4D97-AF65-F5344CB8AC3E}">
        <p14:creationId xmlns:p14="http://schemas.microsoft.com/office/powerpoint/2010/main" val="1648586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B4663D-0D02-41EB-BD38-967D3E4D02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35B858-6A2D-42F4-A7B7-155D610AED95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Reproducibility and semantic correctness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FC55F-AD03-46BA-8EFF-36C523D3F0C0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8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FBB4F8-F2B7-45A5-89C2-0D72C2D5019B}"/>
              </a:ext>
            </a:extLst>
          </p:cNvPr>
          <p:cNvGraphicFramePr/>
          <p:nvPr/>
        </p:nvGraphicFramePr>
        <p:xfrm>
          <a:off x="731520" y="1409700"/>
          <a:ext cx="10668000" cy="2838450"/>
        </p:xfrm>
        <a:graphic>
          <a:graphicData uri="http://schemas.openxmlformats.org/drawingml/2006/table">
            <a:tbl>
              <a:tblPr firstRow="1"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6150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Group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What we check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Main evidence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3  Executability and reproducibility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Target environment, repeatable runs or manual steps, recreated data and initial state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Configuration, dependency versions, logs, repeated runs and data parameters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50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4  Semantic correctness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Requirements, business rules, inputs, actions and expected results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Current requirements, an independent oracle, expert review and metamorphic checks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valid-test-product-failure">
            <a:extLst>
              <a:ext uri="{FF2B5EF4-FFF2-40B4-BE49-F238E27FC236}">
                <a16:creationId xmlns:a16="http://schemas.microsoft.com/office/drawing/2014/main" id="{DBC41E7D-3615-422F-AB4A-766CA5230401}"/>
              </a:ext>
            </a:extLst>
          </p:cNvPr>
          <p:cNvSpPr>
            <a:spLocks noGrp="1"/>
          </p:cNvSpPr>
          <p:nvPr/>
        </p:nvSpPr>
        <p:spPr>
          <a:xfrm>
            <a:off x="731520" y="4552950"/>
            <a:ext cx="1066800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T-42 v2 consistently fails on the defective application. This is evidence of a product defect.</a:t>
            </a:r>
          </a:p>
        </p:txBody>
      </p:sp>
      <p:sp>
        <p:nvSpPr>
          <p:cNvPr id="7" name="independent-boundary-oracle">
            <a:extLst>
              <a:ext uri="{FF2B5EF4-FFF2-40B4-BE49-F238E27FC236}">
                <a16:creationId xmlns:a16="http://schemas.microsoft.com/office/drawing/2014/main" id="{2FA658A0-02CC-4E72-AFE5-BDA24F4A87AF}"/>
              </a:ext>
            </a:extLst>
          </p:cNvPr>
          <p:cNvSpPr>
            <a:spLocks noGrp="1"/>
          </p:cNvSpPr>
          <p:nvPr/>
        </p:nvSpPr>
        <p:spPr>
          <a:xfrm>
            <a:off x="731520" y="5324475"/>
            <a:ext cx="10668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Independent oracle: R-42 v4 requires confirmation at exactly UAH 10,000.</a:t>
            </a:r>
          </a:p>
        </p:txBody>
      </p:sp>
      <p:sp>
        <p:nvSpPr>
          <p:cNvPr id="8" name="supplementary-metamorphic-check">
            <a:extLst>
              <a:ext uri="{FF2B5EF4-FFF2-40B4-BE49-F238E27FC236}">
                <a16:creationId xmlns:a16="http://schemas.microsoft.com/office/drawing/2014/main" id="{A42407CF-A2C8-4C62-8FF8-3EB73E673164}"/>
              </a:ext>
            </a:extLst>
          </p:cNvPr>
          <p:cNvSpPr>
            <a:spLocks noGrp="1"/>
          </p:cNvSpPr>
          <p:nvPr/>
        </p:nvSpPr>
        <p:spPr>
          <a:xfrm>
            <a:off x="731520" y="607695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7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Supplementary metamorphic check: confirmation remains required at UAH 10,000.01. The direct boundary assertion remains necessary.</a:t>
            </a:r>
          </a:p>
        </p:txBody>
      </p:sp>
    </p:spTree>
    <p:extLst>
      <p:ext uri="{BB962C8B-B14F-4D97-AF65-F5344CB8AC3E}">
        <p14:creationId xmlns:p14="http://schemas.microsoft.com/office/powerpoint/2010/main" val="171330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1EC011-412F-4C5B-8C3A-FD9FD97B92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076B3C-5671-465D-9C53-56526E2B9B81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Defect detection and engineering quality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DE405D-08E0-4BFB-A8DE-9C28030D2AEF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9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7EDB72-735A-42A5-9B54-699869AD9450}"/>
              </a:ext>
            </a:extLst>
          </p:cNvPr>
          <p:cNvGraphicFramePr/>
          <p:nvPr/>
        </p:nvGraphicFramePr>
        <p:xfrm>
          <a:off x="731520" y="1409700"/>
          <a:ext cx="10668000" cy="2886075"/>
        </p:xfrm>
        <a:graphic>
          <a:graphicData uri="http://schemas.openxmlformats.org/drawingml/2006/table">
            <a:tbl>
              <a:tblPr firstRow="1"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62025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Group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What we check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Main evidence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5  Defect detection capability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Boundary, negative and high-risk scenarios, response to controlled defects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Mutation results against a verified baseline, known defects and detection results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02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6  Engineering quality and security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Readability, duplication, maintainability, dependencies, credentials, data and integration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Expert review, static analysis, dependency checks, credential scanning and licence checks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607B70-1F9B-49A0-A534-9DA7309A7FEE}"/>
              </a:ext>
            </a:extLst>
          </p:cNvPr>
          <p:cNvGraphicFramePr/>
          <p:nvPr/>
        </p:nvGraphicFramePr>
        <p:xfrm>
          <a:off x="731520" y="4705350"/>
          <a:ext cx="10668000" cy="1205865"/>
        </p:xfrm>
        <a:graphic>
          <a:graphicData uri="http://schemas.openxmlformats.org/drawingml/2006/table">
            <a:tbl>
              <a:tblPr firstRow="1"/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Verified baseline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Controlled mutation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R-42 v4 uses ≥ UAH 10,000</a:t>
                      </a:r>
                    </a:p>
                    <a:p>
                      <a:pPr algn="l"/>
                      <a:r>
                        <a:rPr sz="18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T-42 v2 passes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Change ≥ to &gt; UAH 10,000</a:t>
                      </a:r>
                    </a:p>
                    <a:p>
                      <a:pPr algn="l"/>
                      <a:r>
                        <a:rPr sz="18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T-42 v2 must fail at the boundary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banking-test-security">
            <a:extLst>
              <a:ext uri="{FF2B5EF4-FFF2-40B4-BE49-F238E27FC236}">
                <a16:creationId xmlns:a16="http://schemas.microsoft.com/office/drawing/2014/main" id="{95E29D70-EDCC-4278-8619-C3CEA3060F02}"/>
              </a:ext>
            </a:extLst>
          </p:cNvPr>
          <p:cNvSpPr>
            <a:spLocks noGrp="1"/>
          </p:cNvSpPr>
          <p:nvPr/>
        </p:nvSpPr>
        <p:spPr>
          <a:xfrm>
            <a:off x="731520" y="6219825"/>
            <a:ext cx="106680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5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5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75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Use dedicated test accounts. Exposed credentials or real customer data block the current version.</a:t>
            </a:r>
          </a:p>
        </p:txBody>
      </p:sp>
    </p:spTree>
    <p:extLst>
      <p:ext uri="{BB962C8B-B14F-4D97-AF65-F5344CB8AC3E}">
        <p14:creationId xmlns:p14="http://schemas.microsoft.com/office/powerpoint/2010/main" val="1234597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CDA563-0D78-4721-BD8A-15BE85F03A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029982-F6D5-4A41-AF7E-FC739C269F65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Criteria, indicators and decisions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BDE87-A4F2-4918-9137-224EB67CF5EC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10</a:t>
            </a:r>
          </a:p>
        </p:txBody>
      </p:sp>
      <p:sp>
        <p:nvSpPr>
          <p:cNvPr id="5" name="assessment-example-label">
            <a:extLst>
              <a:ext uri="{FF2B5EF4-FFF2-40B4-BE49-F238E27FC236}">
                <a16:creationId xmlns:a16="http://schemas.microsoft.com/office/drawing/2014/main" id="{499CF5BD-9A1B-4282-B24B-DA6807522154}"/>
              </a:ext>
            </a:extLst>
          </p:cNvPr>
          <p:cNvSpPr>
            <a:spLocks noGrp="1"/>
          </p:cNvSpPr>
          <p:nvPr/>
        </p:nvSpPr>
        <p:spPr>
          <a:xfrm>
            <a:off x="731520" y="1219200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Example: T-42 v2 against the approved R-42 v4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4934CC-2078-48C9-9F13-E796B3683C2A}"/>
              </a:ext>
            </a:extLst>
          </p:cNvPr>
          <p:cNvGraphicFramePr/>
          <p:nvPr/>
        </p:nvGraphicFramePr>
        <p:xfrm>
          <a:off x="731520" y="1752600"/>
          <a:ext cx="7134225" cy="3752850"/>
        </p:xfrm>
        <a:graphic>
          <a:graphicData uri="http://schemas.openxmlformats.org/drawingml/2006/table">
            <a:tbl>
              <a:tblPr firstRow="1"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Assessment element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b="1">
                          <a:solidFill>
                            <a:srgbClr val="192337"/>
                          </a:solidFill>
                          <a:latin typeface="Aptos"/>
                          <a:ea typeface="Aptos"/>
                          <a:cs typeface="Aptos"/>
                        </a:rPr>
                        <a:t>Value</a:t>
                      </a:r>
                    </a:p>
                  </a:txBody>
                  <a:tcPr marL="114300" marR="114300" marT="38100" marB="38100" anchor="ctr">
                    <a:solidFill>
                      <a:srgbClr val="EBF1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Criterion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Correctness of the boundary expected result in T-42 v2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Indicator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Critical expected results verified against the approved requirement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Threshold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1 of 1 verified for this check (100%)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Evidence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R-42 v4 and a recorded comparison confirm additional confirmation at UAH 10,000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Status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Passed for this semantic check. Other mandatory checks remain separate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artifact-decision-label">
            <a:extLst>
              <a:ext uri="{FF2B5EF4-FFF2-40B4-BE49-F238E27FC236}">
                <a16:creationId xmlns:a16="http://schemas.microsoft.com/office/drawing/2014/main" id="{3D61B285-EFD8-4CDC-B6AC-AC6A274CD8FC}"/>
              </a:ext>
            </a:extLst>
          </p:cNvPr>
          <p:cNvSpPr>
            <a:spLocks noGrp="1"/>
          </p:cNvSpPr>
          <p:nvPr/>
        </p:nvSpPr>
        <p:spPr>
          <a:xfrm>
            <a:off x="8172450" y="1752600"/>
            <a:ext cx="32670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Artifact decision</a:t>
            </a:r>
          </a:p>
        </p:txBody>
      </p:sp>
      <p:sp>
        <p:nvSpPr>
          <p:cNvPr id="8" name="accept-decision">
            <a:extLst>
              <a:ext uri="{FF2B5EF4-FFF2-40B4-BE49-F238E27FC236}">
                <a16:creationId xmlns:a16="http://schemas.microsoft.com/office/drawing/2014/main" id="{9C055E6F-06D2-4F2D-B20E-4EF7090FAAB8}"/>
              </a:ext>
            </a:extLst>
          </p:cNvPr>
          <p:cNvSpPr>
            <a:spLocks noGrp="1"/>
          </p:cNvSpPr>
          <p:nvPr/>
        </p:nvSpPr>
        <p:spPr>
          <a:xfrm>
            <a:off x="8172450" y="2362200"/>
            <a:ext cx="326707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Accept</a:t>
            </a:r>
          </a:p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All mandatory checks pass.</a:t>
            </a:r>
          </a:p>
        </p:txBody>
      </p:sp>
      <p:sp>
        <p:nvSpPr>
          <p:cNvPr id="9" name="revise-decision">
            <a:extLst>
              <a:ext uri="{FF2B5EF4-FFF2-40B4-BE49-F238E27FC236}">
                <a16:creationId xmlns:a16="http://schemas.microsoft.com/office/drawing/2014/main" id="{74A8B2CF-F40B-463E-91BD-DED4A368F134}"/>
              </a:ext>
            </a:extLst>
          </p:cNvPr>
          <p:cNvSpPr>
            <a:spLocks noGrp="1"/>
          </p:cNvSpPr>
          <p:nvPr/>
        </p:nvSpPr>
        <p:spPr>
          <a:xfrm>
            <a:off x="8172450" y="3371850"/>
            <a:ext cx="326707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Revise</a:t>
            </a:r>
          </a:p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Correct a noncritical issue and repeat affected checks.</a:t>
            </a:r>
          </a:p>
        </p:txBody>
      </p:sp>
      <p:sp>
        <p:nvSpPr>
          <p:cNvPr id="10" name="block-decision">
            <a:extLst>
              <a:ext uri="{FF2B5EF4-FFF2-40B4-BE49-F238E27FC236}">
                <a16:creationId xmlns:a16="http://schemas.microsoft.com/office/drawing/2014/main" id="{2D16060C-2B60-45BB-B0AC-74A4F73009DB}"/>
              </a:ext>
            </a:extLst>
          </p:cNvPr>
          <p:cNvSpPr>
            <a:spLocks noGrp="1"/>
          </p:cNvSpPr>
          <p:nvPr/>
        </p:nvSpPr>
        <p:spPr>
          <a:xfrm>
            <a:off x="8172450" y="4562475"/>
            <a:ext cx="32670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Block</a:t>
            </a:r>
          </a:p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 critical condition fails. Correct and revalidate.</a:t>
            </a:r>
          </a:p>
        </p:txBody>
      </p:sp>
      <p:sp>
        <p:nvSpPr>
          <p:cNvPr id="11" name="no-averaging-rule">
            <a:extLst>
              <a:ext uri="{FF2B5EF4-FFF2-40B4-BE49-F238E27FC236}">
                <a16:creationId xmlns:a16="http://schemas.microsoft.com/office/drawing/2014/main" id="{A68CE14A-16CC-4484-8E15-F03790EE2ECF}"/>
              </a:ext>
            </a:extLst>
          </p:cNvPr>
          <p:cNvSpPr>
            <a:spLocks noGrp="1"/>
          </p:cNvSpPr>
          <p:nvPr/>
        </p:nvSpPr>
        <p:spPr>
          <a:xfrm>
            <a:off x="731520" y="5905500"/>
            <a:ext cx="10668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19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Success in other checks cannot compensate for a critical failure.</a:t>
            </a:r>
          </a:p>
        </p:txBody>
      </p:sp>
      <p:sp>
        <p:nvSpPr>
          <p:cNvPr id="12" name="threshold-context">
            <a:extLst>
              <a:ext uri="{FF2B5EF4-FFF2-40B4-BE49-F238E27FC236}">
                <a16:creationId xmlns:a16="http://schemas.microsoft.com/office/drawing/2014/main" id="{E8622286-E26C-46BF-8431-843C04F3BAC1}"/>
              </a:ext>
            </a:extLst>
          </p:cNvPr>
          <p:cNvSpPr>
            <a:spLocks noGrp="1"/>
          </p:cNvSpPr>
          <p:nvPr/>
        </p:nvSpPr>
        <p:spPr>
          <a:xfrm>
            <a:off x="731520" y="64008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7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Set thresholds before validation. Justify any check marked not applicable.</a:t>
            </a:r>
          </a:p>
        </p:txBody>
      </p:sp>
    </p:spTree>
    <p:extLst>
      <p:ext uri="{BB962C8B-B14F-4D97-AF65-F5344CB8AC3E}">
        <p14:creationId xmlns:p14="http://schemas.microsoft.com/office/powerpoint/2010/main" val="191332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E524A3-2665-455C-A625-AFD76AF021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27E8ED-42B8-4A62-B28D-E167A7C1527F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Integrating VASTA into CI/CD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8EF6C8-B41C-4F0B-A7D2-890EF2525688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11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E153D0-1DF4-4734-8BEB-3B6662BDB326}"/>
              </a:ext>
            </a:extLst>
          </p:cNvPr>
          <p:cNvGraphicFramePr/>
          <p:nvPr/>
        </p:nvGraphicFramePr>
        <p:xfrm>
          <a:off x="731520" y="1457325"/>
          <a:ext cx="10668000" cy="3324225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4845"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1  Generation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Artifact, generation record and references to source versions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2  Isolated branch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The artifact remains outside the main test suite during validation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3  Fast checks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Schema, syntax, dependencies, execution, static analysis and credentials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4  Detailed validation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Applicable semantic, reproducibility and defect-detection checks, with expert review</a:t>
                      </a:r>
                    </a:p>
                  </a:txBody>
                  <a:tcPr marL="114300" marR="114300" marT="38100" marB="38100" anchor="ctr">
                    <a:solidFill>
                      <a:srgbClr val="F6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845"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5  Decision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00">
                          <a:solidFill>
                            <a:srgbClr val="2D323C"/>
                          </a:solidFill>
                          <a:latin typeface="Aptos"/>
                          <a:ea typeface="Aptos"/>
                          <a:cs typeface="Aptos"/>
                        </a:rPr>
                        <a:t>Accept for the specified use, return for revision or block the current version</a:t>
                      </a:r>
                    </a:p>
                  </a:txBody>
                  <a:tcPr marL="114300" marR="1143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quired-evidence-timing">
            <a:extLst>
              <a:ext uri="{FF2B5EF4-FFF2-40B4-BE49-F238E27FC236}">
                <a16:creationId xmlns:a16="http://schemas.microsoft.com/office/drawing/2014/main" id="{4453B14C-FAFD-4E21-86E1-858340EFA127}"/>
              </a:ext>
            </a:extLst>
          </p:cNvPr>
          <p:cNvSpPr>
            <a:spLocks noGrp="1"/>
          </p:cNvSpPr>
          <p:nvPr/>
        </p:nvSpPr>
        <p:spPr>
          <a:xfrm>
            <a:off x="731520" y="5133975"/>
            <a:ext cx="10668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2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Required evidence must be available before artifact acceptance.</a:t>
            </a:r>
          </a:p>
        </p:txBody>
      </p:sp>
      <p:sp>
        <p:nvSpPr>
          <p:cNvPr id="7" name="acceptance-and-release">
            <a:extLst>
              <a:ext uri="{FF2B5EF4-FFF2-40B4-BE49-F238E27FC236}">
                <a16:creationId xmlns:a16="http://schemas.microsoft.com/office/drawing/2014/main" id="{17996979-1DDA-4ED6-9E57-417C2EA6C35E}"/>
              </a:ext>
            </a:extLst>
          </p:cNvPr>
          <p:cNvSpPr>
            <a:spLocks noGrp="1"/>
          </p:cNvSpPr>
          <p:nvPr/>
        </p:nvSpPr>
        <p:spPr>
          <a:xfrm>
            <a:off x="731520" y="5667375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9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Artifact acceptance and product release are separate decisions.</a:t>
            </a:r>
          </a:p>
        </p:txBody>
      </p:sp>
      <p:sp>
        <p:nvSpPr>
          <p:cNvPr id="8" name="affected-check-revalidation">
            <a:extLst>
              <a:ext uri="{FF2B5EF4-FFF2-40B4-BE49-F238E27FC236}">
                <a16:creationId xmlns:a16="http://schemas.microsoft.com/office/drawing/2014/main" id="{D84BD88B-B268-44EA-B02C-634E78FDCD85}"/>
              </a:ext>
            </a:extLst>
          </p:cNvPr>
          <p:cNvSpPr>
            <a:spLocks noGrp="1"/>
          </p:cNvSpPr>
          <p:nvPr/>
        </p:nvSpPr>
        <p:spPr>
          <a:xfrm>
            <a:off x="731520" y="623887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7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7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After changes, repeat affected checks. Regeneration requires a new artifact version and generation record.</a:t>
            </a:r>
          </a:p>
        </p:txBody>
      </p:sp>
    </p:spTree>
    <p:extLst>
      <p:ext uri="{BB962C8B-B14F-4D97-AF65-F5344CB8AC3E}">
        <p14:creationId xmlns:p14="http://schemas.microsoft.com/office/powerpoint/2010/main" val="199689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1152FB-F133-4538-8FA7-25CFF5D065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3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C370D-AF84-4DB1-B593-00F298CA26F8}"/>
              </a:ext>
            </a:extLst>
          </p:cNvPr>
          <p:cNvSpPr>
            <a:spLocks noGrp="1"/>
          </p:cNvSpPr>
          <p:nvPr/>
        </p:nvSpPr>
        <p:spPr>
          <a:xfrm>
            <a:off x="731520" y="384048"/>
            <a:ext cx="10239375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>
              <a:buNone/>
              <a:defRPr sz="30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Conclusions and further research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1ABB6-B63C-4953-B2C6-D8A8A6100E29}"/>
              </a:ext>
            </a:extLst>
          </p:cNvPr>
          <p:cNvSpPr>
            <a:spLocks noGrp="1"/>
          </p:cNvSpPr>
          <p:nvPr/>
        </p:nvSpPr>
        <p:spPr>
          <a:xfrm>
            <a:off x="11155680" y="411480"/>
            <a:ext cx="411480" cy="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  <a:defRPr sz="1100" b="1">
                <a:solidFill>
                  <a:srgbClr val="376EAA"/>
                </a:solidFill>
                <a:latin typeface="Aptos"/>
                <a:ea typeface="Aptos"/>
                <a:cs typeface="Aptos"/>
              </a:defRPr>
            </a:pPr>
            <a:r>
              <a:t>12</a:t>
            </a:r>
          </a:p>
        </p:txBody>
      </p:sp>
      <p:sp>
        <p:nvSpPr>
          <p:cNvPr id="5" name="conclusion-label">
            <a:extLst>
              <a:ext uri="{FF2B5EF4-FFF2-40B4-BE49-F238E27FC236}">
                <a16:creationId xmlns:a16="http://schemas.microsoft.com/office/drawing/2014/main" id="{0657A88D-87C8-490A-8B48-D547D6887CC2}"/>
              </a:ext>
            </a:extLst>
          </p:cNvPr>
          <p:cNvSpPr>
            <a:spLocks noGrp="1"/>
          </p:cNvSpPr>
          <p:nvPr/>
        </p:nvSpPr>
        <p:spPr>
          <a:xfrm>
            <a:off x="731520" y="1457325"/>
            <a:ext cx="498157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Key conclusions</a:t>
            </a:r>
          </a:p>
        </p:txBody>
      </p:sp>
      <p:sp>
        <p:nvSpPr>
          <p:cNvPr id="6" name="research-label">
            <a:extLst>
              <a:ext uri="{FF2B5EF4-FFF2-40B4-BE49-F238E27FC236}">
                <a16:creationId xmlns:a16="http://schemas.microsoft.com/office/drawing/2014/main" id="{D18B6464-81C7-4135-AB8D-A9525A95CE78}"/>
              </a:ext>
            </a:extLst>
          </p:cNvPr>
          <p:cNvSpPr>
            <a:spLocks noGrp="1"/>
          </p:cNvSpPr>
          <p:nvPr/>
        </p:nvSpPr>
        <p:spPr>
          <a:xfrm>
            <a:off x="6381750" y="1457325"/>
            <a:ext cx="5057775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2100" b="1">
                <a:solidFill>
                  <a:srgbClr val="19233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92337"/>
                </a:solidFill>
                <a:latin typeface="Aptos"/>
                <a:ea typeface="Aptos"/>
                <a:cs typeface="Aptos"/>
              </a:rPr>
              <a:t>Further research</a:t>
            </a:r>
          </a:p>
        </p:txBody>
      </p:sp>
      <p:sp>
        <p:nvSpPr>
          <p:cNvPr id="7" name="conclusion-1">
            <a:extLst>
              <a:ext uri="{FF2B5EF4-FFF2-40B4-BE49-F238E27FC236}">
                <a16:creationId xmlns:a16="http://schemas.microsoft.com/office/drawing/2014/main" id="{199D3FF4-6689-4098-AB3B-965A4F92F5B3}"/>
              </a:ext>
            </a:extLst>
          </p:cNvPr>
          <p:cNvSpPr>
            <a:spLocks noGrp="1"/>
          </p:cNvSpPr>
          <p:nvPr/>
        </p:nvSpPr>
        <p:spPr>
          <a:xfrm>
            <a:off x="731520" y="2095500"/>
            <a:ext cx="49815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Validate a specific artifact version in a defined context.</a:t>
            </a:r>
          </a:p>
        </p:txBody>
      </p:sp>
      <p:sp>
        <p:nvSpPr>
          <p:cNvPr id="8" name="research-1">
            <a:extLst>
              <a:ext uri="{FF2B5EF4-FFF2-40B4-BE49-F238E27FC236}">
                <a16:creationId xmlns:a16="http://schemas.microsoft.com/office/drawing/2014/main" id="{2EE7AB61-EA3B-404C-BD34-5C190CA36730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50577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Evaluate the model across the four artifact classes with independent experts.</a:t>
            </a:r>
          </a:p>
        </p:txBody>
      </p:sp>
      <p:sp>
        <p:nvSpPr>
          <p:cNvPr id="9" name="conclusion-2">
            <a:extLst>
              <a:ext uri="{FF2B5EF4-FFF2-40B4-BE49-F238E27FC236}">
                <a16:creationId xmlns:a16="http://schemas.microsoft.com/office/drawing/2014/main" id="{A60DEDF2-3D88-4DBA-AE34-9AB41D5E816A}"/>
              </a:ext>
            </a:extLst>
          </p:cNvPr>
          <p:cNvSpPr>
            <a:spLocks noGrp="1"/>
          </p:cNvSpPr>
          <p:nvPr/>
        </p:nvSpPr>
        <p:spPr>
          <a:xfrm>
            <a:off x="731520" y="3038475"/>
            <a:ext cx="49815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Use a VASTA profile to determine applicable checks and required evidence.</a:t>
            </a:r>
          </a:p>
        </p:txBody>
      </p:sp>
      <p:sp>
        <p:nvSpPr>
          <p:cNvPr id="10" name="research-2">
            <a:extLst>
              <a:ext uri="{FF2B5EF4-FFF2-40B4-BE49-F238E27FC236}">
                <a16:creationId xmlns:a16="http://schemas.microsoft.com/office/drawing/2014/main" id="{355D406F-5A39-4CC3-8AB8-84327A972FDE}"/>
              </a:ext>
            </a:extLst>
          </p:cNvPr>
          <p:cNvSpPr>
            <a:spLocks noGrp="1"/>
          </p:cNvSpPr>
          <p:nvPr/>
        </p:nvSpPr>
        <p:spPr>
          <a:xfrm>
            <a:off x="6381750" y="3038475"/>
            <a:ext cx="50577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Compare validation time and defects detected with a defined expert-review baseline.</a:t>
            </a:r>
          </a:p>
        </p:txBody>
      </p:sp>
      <p:sp>
        <p:nvSpPr>
          <p:cNvPr id="11" name="conclusion-3">
            <a:extLst>
              <a:ext uri="{FF2B5EF4-FFF2-40B4-BE49-F238E27FC236}">
                <a16:creationId xmlns:a16="http://schemas.microsoft.com/office/drawing/2014/main" id="{9C0BF021-7652-438D-9888-31E5D2EAC7FC}"/>
              </a:ext>
            </a:extLst>
          </p:cNvPr>
          <p:cNvSpPr>
            <a:spLocks noGrp="1"/>
          </p:cNvSpPr>
          <p:nvPr/>
        </p:nvSpPr>
        <p:spPr>
          <a:xfrm>
            <a:off x="731520" y="3981450"/>
            <a:ext cx="49815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Retain the version, evidence and responsible reviewer for every decision.</a:t>
            </a:r>
          </a:p>
        </p:txBody>
      </p:sp>
      <p:sp>
        <p:nvSpPr>
          <p:cNvPr id="12" name="research-3">
            <a:extLst>
              <a:ext uri="{FF2B5EF4-FFF2-40B4-BE49-F238E27FC236}">
                <a16:creationId xmlns:a16="http://schemas.microsoft.com/office/drawing/2014/main" id="{8A24F180-8BE5-4141-BC1B-02B0263BCC3F}"/>
              </a:ext>
            </a:extLst>
          </p:cNvPr>
          <p:cNvSpPr>
            <a:spLocks noGrp="1"/>
          </p:cNvSpPr>
          <p:nvPr/>
        </p:nvSpPr>
        <p:spPr>
          <a:xfrm>
            <a:off x="6381750" y="3981450"/>
            <a:ext cx="50577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Assess incorrect decisions, suitable thresholds and agreement between reviewers.</a:t>
            </a:r>
          </a:p>
        </p:txBody>
      </p:sp>
      <p:sp>
        <p:nvSpPr>
          <p:cNvPr id="13" name="conclusion-4">
            <a:extLst>
              <a:ext uri="{FF2B5EF4-FFF2-40B4-BE49-F238E27FC236}">
                <a16:creationId xmlns:a16="http://schemas.microsoft.com/office/drawing/2014/main" id="{50A09E86-C1C4-4946-A170-604D61A8BBC5}"/>
              </a:ext>
            </a:extLst>
          </p:cNvPr>
          <p:cNvSpPr>
            <a:spLocks noGrp="1"/>
          </p:cNvSpPr>
          <p:nvPr/>
        </p:nvSpPr>
        <p:spPr>
          <a:xfrm>
            <a:off x="731520" y="4924425"/>
            <a:ext cx="49815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Automation supports evidence collection. A designated person or team decides on acceptance.</a:t>
            </a:r>
          </a:p>
        </p:txBody>
      </p:sp>
      <p:sp>
        <p:nvSpPr>
          <p:cNvPr id="14" name="research-4">
            <a:extLst>
              <a:ext uri="{FF2B5EF4-FFF2-40B4-BE49-F238E27FC236}">
                <a16:creationId xmlns:a16="http://schemas.microsoft.com/office/drawing/2014/main" id="{3139A9A5-9F6D-424D-BAE9-2554197C7A3F}"/>
              </a:ext>
            </a:extLst>
          </p:cNvPr>
          <p:cNvSpPr>
            <a:spLocks noGrp="1"/>
          </p:cNvSpPr>
          <p:nvPr/>
        </p:nvSpPr>
        <p:spPr>
          <a:xfrm>
            <a:off x="6381750" y="4924425"/>
            <a:ext cx="5057775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800" b="0">
                <a:solidFill>
                  <a:srgbClr val="2D323C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2D323C"/>
                </a:solidFill>
                <a:latin typeface="Aptos"/>
                <a:ea typeface="Aptos"/>
                <a:cs typeface="Aptos"/>
              </a:rPr>
              <a:t>Study revalidation after changes to requirements, code, dependencies and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918171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1313</Words>
  <Application>Microsoft Office PowerPoint</Application>
  <DocSecurity>0</DocSecurity>
  <PresentationFormat>Widescreen</PresentationFormat>
  <Paragraphs>225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Токар Володимир Володимирович</cp:lastModifiedBy>
  <cp:revision>3</cp:revision>
  <dcterms:created xsi:type="dcterms:W3CDTF">2026-10-09T19:25:16Z</dcterms:created>
  <dcterms:modified xsi:type="dcterms:W3CDTF">2026-10-12T16:47:07Z</dcterms:modified>
</cp:coreProperties>
</file>